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 id="2147483669" r:id="rId4"/>
  </p:sldMasterIdLst>
  <p:notesMasterIdLst>
    <p:notesMasterId r:id="rId6"/>
  </p:notesMasterIdLst>
  <p:sldIdLst>
    <p:sldId id="289" r:id="rId5"/>
    <p:sldId id="290" r:id="rId7"/>
    <p:sldId id="4776" r:id="rId8"/>
    <p:sldId id="4777" r:id="rId9"/>
    <p:sldId id="4779" r:id="rId10"/>
    <p:sldId id="4804" r:id="rId11"/>
    <p:sldId id="4778" r:id="rId12"/>
    <p:sldId id="4800" r:id="rId13"/>
    <p:sldId id="4801" r:id="rId14"/>
    <p:sldId id="4802" r:id="rId15"/>
    <p:sldId id="4803" r:id="rId16"/>
    <p:sldId id="4829" r:id="rId17"/>
    <p:sldId id="4830" r:id="rId18"/>
    <p:sldId id="4832" r:id="rId19"/>
    <p:sldId id="4836" r:id="rId20"/>
    <p:sldId id="4835" r:id="rId21"/>
    <p:sldId id="4837" r:id="rId22"/>
    <p:sldId id="4864" r:id="rId23"/>
    <p:sldId id="4838" r:id="rId24"/>
    <p:sldId id="4839" r:id="rId25"/>
    <p:sldId id="4840" r:id="rId26"/>
    <p:sldId id="4850" r:id="rId27"/>
    <p:sldId id="4842" r:id="rId28"/>
    <p:sldId id="4843" r:id="rId29"/>
    <p:sldId id="4844" r:id="rId30"/>
    <p:sldId id="4845" r:id="rId31"/>
    <p:sldId id="4866" r:id="rId32"/>
    <p:sldId id="4867" r:id="rId33"/>
    <p:sldId id="4869" r:id="rId34"/>
    <p:sldId id="4868" r:id="rId35"/>
    <p:sldId id="4870" r:id="rId36"/>
    <p:sldId id="4865" r:id="rId37"/>
    <p:sldId id="4885" r:id="rId38"/>
    <p:sldId id="4887" r:id="rId39"/>
    <p:sldId id="4859" r:id="rId40"/>
    <p:sldId id="4861" r:id="rId41"/>
    <p:sldId id="4862" r:id="rId42"/>
    <p:sldId id="4863" r:id="rId43"/>
    <p:sldId id="4831" r:id="rId44"/>
    <p:sldId id="4770" r:id="rId45"/>
    <p:sldId id="4888" r:id="rId46"/>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7FC"/>
    <a:srgbClr val="005DA2"/>
    <a:srgbClr val="0070C0"/>
    <a:srgbClr val="00467A"/>
    <a:srgbClr val="E6E6E6"/>
    <a:srgbClr val="F15F24"/>
    <a:srgbClr val="E62D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2" d="100"/>
          <a:sy n="72" d="100"/>
        </p:scale>
        <p:origin x="90" y="888"/>
      </p:cViewPr>
      <p:guideLst>
        <p:guide orient="horz" pos="2228"/>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0" Type="http://schemas.openxmlformats.org/officeDocument/2006/relationships/tags" Target="tags/tag1.xml"/><Relationship Id="rId5" Type="http://schemas.openxmlformats.org/officeDocument/2006/relationships/slide" Target="slides/slide1.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74421-7DCD-4C8D-83B1-2DD55EC59F2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99AD4-E722-484B-9751-AA89CAA54D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499AD4-E722-484B-9751-AA89CAA54D8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A5E8DB0-55DC-4221-A99C-988BCD133BF3}" type="slidenum">
              <a:rPr kumimoji="0" lang="en-US" altLang="zh-CN"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33644C56-F4BD-4C5C-A7E8-742C07626D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E27A4E-68D6-44C8-89A5-DB6B15B9563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7AF8029C-151A-48BC-B67C-8922ECF5D488}"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D3DF67D-0B83-4C59-AD06-564CAA773C0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7AF8029C-151A-48BC-B67C-8922ECF5D488}"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D3DF67D-0B83-4C59-AD06-564CAA773C0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AF8029C-151A-48BC-B67C-8922ECF5D48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D3DF67D-0B83-4C59-AD06-564CAA773C0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7AF8029C-151A-48BC-B67C-8922ECF5D488}"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D3DF67D-0B83-4C59-AD06-564CAA773C0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AF8029C-151A-48BC-B67C-8922ECF5D48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D3DF67D-0B83-4C59-AD06-564CAA773C0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AF8029C-151A-48BC-B67C-8922ECF5D488}"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D3DF67D-0B83-4C59-AD06-564CAA773C0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07A775F-4E7C-4FCD-A6F2-7AA01A5C996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641FDC4-C78D-40ED-9A94-247FD0F6722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3644C56-F4BD-4C5C-A7E8-742C07626DA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E27A4E-68D6-44C8-89A5-DB6B15B9563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fld>
            <a:endParaRPr lang="zh-CN" altLang="en-US"/>
          </a:p>
        </p:txBody>
      </p:sp>
      <p:sp>
        <p:nvSpPr>
          <p:cNvPr id="5" name="文本框 32"/>
          <p:cNvSpPr txBox="1"/>
          <p:nvPr userDrawn="1"/>
        </p:nvSpPr>
        <p:spPr>
          <a:xfrm>
            <a:off x="353633" y="343462"/>
            <a:ext cx="2573094" cy="379441"/>
          </a:xfrm>
          <a:prstGeom prst="rect">
            <a:avLst/>
          </a:prstGeom>
          <a:noFill/>
        </p:spPr>
        <p:txBody>
          <a:bodyPr wrap="none" lIns="91417" tIns="45709" rIns="91417" bIns="45709" rtlCol="0">
            <a:spAutoFit/>
          </a:bodyPr>
          <a:lstStyle/>
          <a:p>
            <a:pPr defTabSz="914400"/>
            <a:r>
              <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endParaRPr lang="zh-CN" altLang="en-US" sz="186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6" name="文本框 33"/>
          <p:cNvSpPr txBox="1"/>
          <p:nvPr userDrawn="1"/>
        </p:nvSpPr>
        <p:spPr>
          <a:xfrm>
            <a:off x="353634" y="621032"/>
            <a:ext cx="2125087" cy="297432"/>
          </a:xfrm>
          <a:prstGeom prst="rect">
            <a:avLst/>
          </a:prstGeom>
          <a:noFill/>
        </p:spPr>
        <p:txBody>
          <a:bodyPr wrap="none" lIns="91417" tIns="45709" rIns="91417" bIns="45709" rtlCol="0">
            <a:spAutoFit/>
          </a:bodyPr>
          <a:lstStyle/>
          <a:p>
            <a:pPr defTabSz="914400"/>
            <a:r>
              <a:rPr lang="en-US" altLang="zh-CN" sz="1335" dirty="0">
                <a:solidFill>
                  <a:schemeClr val="tx1">
                    <a:lumMod val="50000"/>
                    <a:lumOff val="50000"/>
                  </a:schemeClr>
                </a:solidFill>
                <a:cs typeface="+mn-ea"/>
                <a:sym typeface="+mn-lt"/>
              </a:rPr>
              <a:t>ADD RELATED TITLE WORDS</a:t>
            </a:r>
            <a:endParaRPr lang="zh-CN" altLang="en-US" sz="1335" dirty="0">
              <a:solidFill>
                <a:schemeClr val="tx1">
                  <a:lumMod val="50000"/>
                  <a:lumOff val="50000"/>
                </a:schemeClr>
              </a:solidFill>
              <a:cs typeface="+mn-ea"/>
              <a:sym typeface="+mn-l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644C56-F4BD-4C5C-A7E8-742C07626DA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E27A4E-68D6-44C8-89A5-DB6B15B9563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fld>
            <a:endParaRPr lang="zh-CN" altLang="en-US"/>
          </a:p>
        </p:txBody>
      </p:sp>
      <p:sp>
        <p:nvSpPr>
          <p:cNvPr id="6" name="页脚占位符 5"/>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1557" t="31222" r="1557"/>
          <a:stretch>
            <a:fillRect/>
          </a:stretch>
        </p:blipFill>
        <p:spPr>
          <a:xfrm>
            <a:off x="0" y="0"/>
            <a:ext cx="12192000" cy="6858000"/>
          </a:xfrm>
          <a:prstGeom prst="rect">
            <a:avLst/>
          </a:prstGeom>
          <a:solidFill>
            <a:schemeClr val="tx1">
              <a:lumMod val="75000"/>
              <a:lumOff val="25000"/>
            </a:schemeClr>
          </a:solidFill>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1557" t="31222" r="1557"/>
          <a:stretch>
            <a:fillRect/>
          </a:stretch>
        </p:blipFill>
        <p:spPr>
          <a:xfrm>
            <a:off x="0" y="0"/>
            <a:ext cx="12192000" cy="6858000"/>
          </a:xfrm>
          <a:prstGeom prst="rect">
            <a:avLst/>
          </a:prstGeom>
          <a:solidFill>
            <a:schemeClr val="tx1">
              <a:lumMod val="75000"/>
              <a:lumOff val="25000"/>
            </a:schemeClr>
          </a:solid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9.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44C56-F4BD-4C5C-A7E8-742C07626DA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27A4E-68D6-44C8-89A5-DB6B15B9563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90" y="365781"/>
            <a:ext cx="10515223" cy="1324635"/>
          </a:xfrm>
          <a:prstGeom prst="rect">
            <a:avLst/>
          </a:prstGeom>
        </p:spPr>
        <p:txBody>
          <a:bodyPr vert="horz" lIns="65032" tIns="32516" rIns="65032" bIns="32516"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390" y="1825891"/>
            <a:ext cx="10515223" cy="4351728"/>
          </a:xfrm>
          <a:prstGeom prst="rect">
            <a:avLst/>
          </a:prstGeom>
        </p:spPr>
        <p:txBody>
          <a:bodyPr vert="horz" lIns="65032" tIns="32516" rIns="65032" bIns="32516"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390" y="6356747"/>
            <a:ext cx="2742448" cy="364274"/>
          </a:xfrm>
          <a:prstGeom prst="rect">
            <a:avLst/>
          </a:prstGeom>
        </p:spPr>
        <p:txBody>
          <a:bodyPr vert="horz" lIns="65032" tIns="32516" rIns="65032" bIns="32516" rtlCol="0" anchor="ctr"/>
          <a:lstStyle>
            <a:lvl1pPr algn="l">
              <a:defRPr sz="1200">
                <a:solidFill>
                  <a:schemeClr val="tx1">
                    <a:tint val="75000"/>
                  </a:schemeClr>
                </a:solidFill>
              </a:defRPr>
            </a:lvl1pPr>
          </a:lstStyle>
          <a:p>
            <a:fld id="{32BF82D2-7A68-459D-A996-9BDDA2518FA4}" type="datetimeFigureOut">
              <a:rPr lang="zh-CN" altLang="en-US" smtClean="0"/>
            </a:fld>
            <a:endParaRPr lang="zh-CN" altLang="en-US"/>
          </a:p>
        </p:txBody>
      </p:sp>
      <p:sp>
        <p:nvSpPr>
          <p:cNvPr id="5" name="页脚占位符 4"/>
          <p:cNvSpPr>
            <a:spLocks noGrp="1"/>
          </p:cNvSpPr>
          <p:nvPr>
            <p:ph type="ftr" sz="quarter" idx="3"/>
          </p:nvPr>
        </p:nvSpPr>
        <p:spPr>
          <a:xfrm>
            <a:off x="4038413" y="6356747"/>
            <a:ext cx="4115176" cy="364274"/>
          </a:xfrm>
          <a:prstGeom prst="rect">
            <a:avLst/>
          </a:prstGeom>
        </p:spPr>
        <p:txBody>
          <a:bodyPr vert="horz" lIns="65032" tIns="32516" rIns="65032" bIns="32516"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6" y="6356747"/>
            <a:ext cx="2742448" cy="364274"/>
          </a:xfrm>
          <a:prstGeom prst="rect">
            <a:avLst/>
          </a:prstGeom>
        </p:spPr>
        <p:txBody>
          <a:bodyPr vert="horz" lIns="65032" tIns="32516" rIns="65032" bIns="32516" rtlCol="0" anchor="ctr"/>
          <a:lstStyle>
            <a:lvl1pPr algn="r">
              <a:defRPr sz="1200">
                <a:solidFill>
                  <a:schemeClr val="tx1">
                    <a:tint val="75000"/>
                  </a:schemeClr>
                </a:solidFill>
              </a:defRPr>
            </a:lvl1pPr>
          </a:lstStyle>
          <a:p>
            <a:fld id="{3E01EE5D-26FB-46D5-A381-ECFB35BF1D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Lst>
  <p:txStyles>
    <p:titleStyle>
      <a:lvl1pPr algn="l" defTabSz="866775" rtl="0" eaLnBrk="1" latinLnBrk="0" hangingPunct="1">
        <a:lnSpc>
          <a:spcPct val="90000"/>
        </a:lnSpc>
        <a:spcBef>
          <a:spcPct val="0"/>
        </a:spcBef>
        <a:buNone/>
        <a:defRPr sz="413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6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65" kern="1200">
          <a:solidFill>
            <a:schemeClr val="tx1"/>
          </a:solidFill>
          <a:latin typeface="+mn-lt"/>
          <a:ea typeface="+mn-ea"/>
          <a:cs typeface="+mn-cs"/>
        </a:defRPr>
      </a:lvl2pPr>
      <a:lvl3pPr marL="1083310" indent="-216535" algn="l" defTabSz="866775" rtl="0" eaLnBrk="1" latinLnBrk="0" hangingPunct="1">
        <a:lnSpc>
          <a:spcPct val="90000"/>
        </a:lnSpc>
        <a:spcBef>
          <a:spcPts val="475"/>
        </a:spcBef>
        <a:buFont typeface="Arial" panose="020B0604020202020204" pitchFamily="34" charset="0"/>
        <a:buChar char="•"/>
        <a:defRPr sz="186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35" kern="1200">
          <a:solidFill>
            <a:schemeClr val="tx1"/>
          </a:solidFill>
          <a:latin typeface="+mn-lt"/>
          <a:ea typeface="+mn-ea"/>
          <a:cs typeface="+mn-cs"/>
        </a:defRPr>
      </a:lvl4pPr>
      <a:lvl5pPr marL="1950085" indent="-216535" algn="l" defTabSz="866775" rtl="0" eaLnBrk="1" latinLnBrk="0" hangingPunct="1">
        <a:lnSpc>
          <a:spcPct val="90000"/>
        </a:lnSpc>
        <a:spcBef>
          <a:spcPts val="475"/>
        </a:spcBef>
        <a:buFont typeface="Arial" panose="020B0604020202020204" pitchFamily="34" charset="0"/>
        <a:buChar char="•"/>
        <a:defRPr sz="173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35" kern="1200">
          <a:solidFill>
            <a:schemeClr val="tx1"/>
          </a:solidFill>
          <a:latin typeface="+mn-lt"/>
          <a:ea typeface="+mn-ea"/>
          <a:cs typeface="+mn-cs"/>
        </a:defRPr>
      </a:lvl6pPr>
      <a:lvl7pPr marL="2816860" indent="-216535" algn="l" defTabSz="866775" rtl="0" eaLnBrk="1" latinLnBrk="0" hangingPunct="1">
        <a:lnSpc>
          <a:spcPct val="90000"/>
        </a:lnSpc>
        <a:spcBef>
          <a:spcPts val="475"/>
        </a:spcBef>
        <a:buFont typeface="Arial" panose="020B0604020202020204" pitchFamily="34" charset="0"/>
        <a:buChar char="•"/>
        <a:defRPr sz="1735" kern="1200">
          <a:solidFill>
            <a:schemeClr val="tx1"/>
          </a:solidFill>
          <a:latin typeface="+mn-lt"/>
          <a:ea typeface="+mn-ea"/>
          <a:cs typeface="+mn-cs"/>
        </a:defRPr>
      </a:lvl7pPr>
      <a:lvl8pPr marL="3250565" indent="-216535" algn="l" defTabSz="866775" rtl="0" eaLnBrk="1" latinLnBrk="0" hangingPunct="1">
        <a:lnSpc>
          <a:spcPct val="90000"/>
        </a:lnSpc>
        <a:spcBef>
          <a:spcPts val="475"/>
        </a:spcBef>
        <a:buFont typeface="Arial" panose="020B0604020202020204" pitchFamily="34" charset="0"/>
        <a:buChar char="•"/>
        <a:defRPr sz="173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35" kern="1200">
          <a:solidFill>
            <a:schemeClr val="tx1"/>
          </a:solidFill>
          <a:latin typeface="+mn-lt"/>
          <a:ea typeface="+mn-ea"/>
          <a:cs typeface="+mn-cs"/>
        </a:defRPr>
      </a:lvl9pPr>
    </p:bodyStyle>
    <p:otherStyle>
      <a:defPPr>
        <a:defRPr lang="zh-CN"/>
      </a:defPPr>
      <a:lvl1pPr marL="0" algn="l" defTabSz="866775" rtl="0" eaLnBrk="1" latinLnBrk="0" hangingPunct="1">
        <a:defRPr sz="1735" kern="1200">
          <a:solidFill>
            <a:schemeClr val="tx1"/>
          </a:solidFill>
          <a:latin typeface="+mn-lt"/>
          <a:ea typeface="+mn-ea"/>
          <a:cs typeface="+mn-cs"/>
        </a:defRPr>
      </a:lvl1pPr>
      <a:lvl2pPr marL="433705" algn="l" defTabSz="866775" rtl="0" eaLnBrk="1" latinLnBrk="0" hangingPunct="1">
        <a:defRPr sz="1735" kern="1200">
          <a:solidFill>
            <a:schemeClr val="tx1"/>
          </a:solidFill>
          <a:latin typeface="+mn-lt"/>
          <a:ea typeface="+mn-ea"/>
          <a:cs typeface="+mn-cs"/>
        </a:defRPr>
      </a:lvl2pPr>
      <a:lvl3pPr marL="866775" algn="l" defTabSz="866775" rtl="0" eaLnBrk="1" latinLnBrk="0" hangingPunct="1">
        <a:defRPr sz="1735" kern="1200">
          <a:solidFill>
            <a:schemeClr val="tx1"/>
          </a:solidFill>
          <a:latin typeface="+mn-lt"/>
          <a:ea typeface="+mn-ea"/>
          <a:cs typeface="+mn-cs"/>
        </a:defRPr>
      </a:lvl3pPr>
      <a:lvl4pPr marL="1300480" algn="l" defTabSz="866775" rtl="0" eaLnBrk="1" latinLnBrk="0" hangingPunct="1">
        <a:defRPr sz="1735" kern="1200">
          <a:solidFill>
            <a:schemeClr val="tx1"/>
          </a:solidFill>
          <a:latin typeface="+mn-lt"/>
          <a:ea typeface="+mn-ea"/>
          <a:cs typeface="+mn-cs"/>
        </a:defRPr>
      </a:lvl4pPr>
      <a:lvl5pPr marL="1733550" algn="l" defTabSz="866775" rtl="0" eaLnBrk="1" latinLnBrk="0" hangingPunct="1">
        <a:defRPr sz="1735" kern="1200">
          <a:solidFill>
            <a:schemeClr val="tx1"/>
          </a:solidFill>
          <a:latin typeface="+mn-lt"/>
          <a:ea typeface="+mn-ea"/>
          <a:cs typeface="+mn-cs"/>
        </a:defRPr>
      </a:lvl5pPr>
      <a:lvl6pPr marL="2167255" algn="l" defTabSz="866775" rtl="0" eaLnBrk="1" latinLnBrk="0" hangingPunct="1">
        <a:defRPr sz="1735" kern="1200">
          <a:solidFill>
            <a:schemeClr val="tx1"/>
          </a:solidFill>
          <a:latin typeface="+mn-lt"/>
          <a:ea typeface="+mn-ea"/>
          <a:cs typeface="+mn-cs"/>
        </a:defRPr>
      </a:lvl6pPr>
      <a:lvl7pPr marL="2600325" algn="l" defTabSz="866775" rtl="0" eaLnBrk="1" latinLnBrk="0" hangingPunct="1">
        <a:defRPr sz="1735" kern="1200">
          <a:solidFill>
            <a:schemeClr val="tx1"/>
          </a:solidFill>
          <a:latin typeface="+mn-lt"/>
          <a:ea typeface="+mn-ea"/>
          <a:cs typeface="+mn-cs"/>
        </a:defRPr>
      </a:lvl7pPr>
      <a:lvl8pPr marL="3034030" algn="l" defTabSz="866775" rtl="0" eaLnBrk="1" latinLnBrk="0" hangingPunct="1">
        <a:defRPr sz="1735" kern="1200">
          <a:solidFill>
            <a:schemeClr val="tx1"/>
          </a:solidFill>
          <a:latin typeface="+mn-lt"/>
          <a:ea typeface="+mn-ea"/>
          <a:cs typeface="+mn-cs"/>
        </a:defRPr>
      </a:lvl8pPr>
      <a:lvl9pPr marL="3467100" algn="l" defTabSz="866775" rtl="0" eaLnBrk="1" latinLnBrk="0" hangingPunct="1">
        <a:defRPr sz="17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8.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1.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3.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4.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wmf"/><Relationship Id="rId3" Type="http://schemas.openxmlformats.org/officeDocument/2006/relationships/oleObject" Target="../embeddings/oleObject1.bin"/><Relationship Id="rId2" Type="http://schemas.openxmlformats.org/officeDocument/2006/relationships/image" Target="../media/image1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9.xml"/><Relationship Id="rId4" Type="http://schemas.openxmlformats.org/officeDocument/2006/relationships/image" Target="../media/image16.wmf"/><Relationship Id="rId3" Type="http://schemas.openxmlformats.org/officeDocument/2006/relationships/oleObject" Target="../embeddings/oleObject2.bin"/><Relationship Id="rId2" Type="http://schemas.openxmlformats.org/officeDocument/2006/relationships/image" Target="../media/image18.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9.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16.wmf"/><Relationship Id="rId3" Type="http://schemas.openxmlformats.org/officeDocument/2006/relationships/oleObject" Target="../embeddings/oleObject3.bin"/><Relationship Id="rId2" Type="http://schemas.openxmlformats.org/officeDocument/2006/relationships/image" Target="../media/image20.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vmlDrawing" Target="../drawings/vmlDrawing4.vml"/><Relationship Id="rId5" Type="http://schemas.openxmlformats.org/officeDocument/2006/relationships/slideLayout" Target="../slideLayouts/slideLayout9.xml"/><Relationship Id="rId4" Type="http://schemas.openxmlformats.org/officeDocument/2006/relationships/image" Target="../media/image22.png"/><Relationship Id="rId3" Type="http://schemas.openxmlformats.org/officeDocument/2006/relationships/image" Target="../media/image16.wmf"/><Relationship Id="rId2" Type="http://schemas.openxmlformats.org/officeDocument/2006/relationships/oleObject" Target="../embeddings/oleObject4.bin"/><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vmlDrawing" Target="../drawings/vmlDrawing5.vml"/><Relationship Id="rId5" Type="http://schemas.openxmlformats.org/officeDocument/2006/relationships/slideLayout" Target="../slideLayouts/slideLayout9.xml"/><Relationship Id="rId4" Type="http://schemas.openxmlformats.org/officeDocument/2006/relationships/image" Target="../media/image16.wmf"/><Relationship Id="rId3" Type="http://schemas.openxmlformats.org/officeDocument/2006/relationships/oleObject" Target="../embeddings/oleObject5.bin"/><Relationship Id="rId2" Type="http://schemas.openxmlformats.org/officeDocument/2006/relationships/image" Target="../media/image23.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9.xml"/><Relationship Id="rId4" Type="http://schemas.openxmlformats.org/officeDocument/2006/relationships/image" Target="../media/image16.wmf"/><Relationship Id="rId3" Type="http://schemas.openxmlformats.org/officeDocument/2006/relationships/oleObject" Target="../embeddings/oleObject6.bin"/><Relationship Id="rId2" Type="http://schemas.openxmlformats.org/officeDocument/2006/relationships/image" Target="../media/image24.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9.xml"/><Relationship Id="rId4" Type="http://schemas.openxmlformats.org/officeDocument/2006/relationships/image" Target="../media/image16.wmf"/><Relationship Id="rId3" Type="http://schemas.openxmlformats.org/officeDocument/2006/relationships/oleObject" Target="../embeddings/oleObject7.bin"/><Relationship Id="rId2" Type="http://schemas.openxmlformats.org/officeDocument/2006/relationships/image" Target="../media/image25.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16.wmf"/><Relationship Id="rId3" Type="http://schemas.openxmlformats.org/officeDocument/2006/relationships/oleObject" Target="../embeddings/oleObject8.bin"/><Relationship Id="rId2" Type="http://schemas.openxmlformats.org/officeDocument/2006/relationships/image" Target="../media/image26.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8.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9.xml"/><Relationship Id="rId3" Type="http://schemas.openxmlformats.org/officeDocument/2006/relationships/image" Target="../media/image16.wmf"/><Relationship Id="rId2" Type="http://schemas.openxmlformats.org/officeDocument/2006/relationships/oleObject" Target="../embeddings/oleObject9.bin"/><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vmlDrawing" Target="../drawings/vmlDrawing10.vml"/><Relationship Id="rId5" Type="http://schemas.openxmlformats.org/officeDocument/2006/relationships/slideLayout" Target="../slideLayouts/slideLayout9.xml"/><Relationship Id="rId4" Type="http://schemas.openxmlformats.org/officeDocument/2006/relationships/image" Target="../media/image31.png"/><Relationship Id="rId3" Type="http://schemas.openxmlformats.org/officeDocument/2006/relationships/image" Target="../media/image16.wmf"/><Relationship Id="rId2" Type="http://schemas.openxmlformats.org/officeDocument/2006/relationships/oleObject" Target="../embeddings/oleObject10.bin"/><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11.vml"/><Relationship Id="rId5" Type="http://schemas.openxmlformats.org/officeDocument/2006/relationships/slideLayout" Target="../slideLayouts/slideLayout9.xml"/><Relationship Id="rId4" Type="http://schemas.openxmlformats.org/officeDocument/2006/relationships/image" Target="../media/image16.wmf"/><Relationship Id="rId3" Type="http://schemas.openxmlformats.org/officeDocument/2006/relationships/oleObject" Target="../embeddings/oleObject11.bin"/><Relationship Id="rId2" Type="http://schemas.openxmlformats.org/officeDocument/2006/relationships/image" Target="../media/image32.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9.xml"/><Relationship Id="rId4" Type="http://schemas.openxmlformats.org/officeDocument/2006/relationships/image" Target="../media/image16.wmf"/><Relationship Id="rId3" Type="http://schemas.openxmlformats.org/officeDocument/2006/relationships/oleObject" Target="../embeddings/oleObject12.bin"/><Relationship Id="rId2" Type="http://schemas.openxmlformats.org/officeDocument/2006/relationships/image" Target="../media/image33.png"/><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16.wmf"/><Relationship Id="rId3" Type="http://schemas.openxmlformats.org/officeDocument/2006/relationships/oleObject" Target="../embeddings/oleObject13.bin"/><Relationship Id="rId2" Type="http://schemas.openxmlformats.org/officeDocument/2006/relationships/image" Target="../media/image34.png"/><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14.vml"/><Relationship Id="rId5" Type="http://schemas.openxmlformats.org/officeDocument/2006/relationships/slideLayout" Target="../slideLayouts/slideLayout9.xml"/><Relationship Id="rId4" Type="http://schemas.openxmlformats.org/officeDocument/2006/relationships/image" Target="../media/image16.wmf"/><Relationship Id="rId3" Type="http://schemas.openxmlformats.org/officeDocument/2006/relationships/oleObject" Target="../embeddings/oleObject14.bin"/><Relationship Id="rId2" Type="http://schemas.openxmlformats.org/officeDocument/2006/relationships/image" Target="../media/image36.png"/><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15.vml"/><Relationship Id="rId5" Type="http://schemas.openxmlformats.org/officeDocument/2006/relationships/slideLayout" Target="../slideLayouts/slideLayout9.xml"/><Relationship Id="rId4" Type="http://schemas.openxmlformats.org/officeDocument/2006/relationships/image" Target="../media/image16.wmf"/><Relationship Id="rId3" Type="http://schemas.openxmlformats.org/officeDocument/2006/relationships/oleObject" Target="../embeddings/oleObject15.bin"/><Relationship Id="rId2" Type="http://schemas.openxmlformats.org/officeDocument/2006/relationships/image" Target="../media/image37.png"/><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9" Type="http://schemas.openxmlformats.org/officeDocument/2006/relationships/vmlDrawing" Target="../drawings/vmlDrawing16.vml"/><Relationship Id="rId8" Type="http://schemas.openxmlformats.org/officeDocument/2006/relationships/slideLayout" Target="../slideLayouts/slideLayout9.xml"/><Relationship Id="rId7" Type="http://schemas.openxmlformats.org/officeDocument/2006/relationships/image" Target="../media/image16.wmf"/><Relationship Id="rId6" Type="http://schemas.openxmlformats.org/officeDocument/2006/relationships/oleObject" Target="../embeddings/oleObject16.bin"/><Relationship Id="rId5" Type="http://schemas.openxmlformats.org/officeDocument/2006/relationships/hyperlink" Target="https://codeforces.com/problemset/problem/2039/C2" TargetMode="External"/><Relationship Id="rId4" Type="http://schemas.openxmlformats.org/officeDocument/2006/relationships/hyperlink" Target="https://codeforces.com/problemset/problem/2041/D" TargetMode="External"/><Relationship Id="rId3" Type="http://schemas.openxmlformats.org/officeDocument/2006/relationships/hyperlink" Target="https://codeforces.com/contest/2027/problem/C" TargetMode="External"/><Relationship Id="rId2" Type="http://schemas.openxmlformats.org/officeDocument/2006/relationships/hyperlink" Target="https://codeforces.com/problemset/problem/2034/C" TargetMode="External"/><Relationship Id="rId10" Type="http://schemas.openxmlformats.org/officeDocument/2006/relationships/notesSlide" Target="../notesSlides/notesSlide19.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7.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9.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0.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8" name="TextBox 40"/>
          <p:cNvSpPr txBox="1"/>
          <p:nvPr/>
        </p:nvSpPr>
        <p:spPr>
          <a:xfrm>
            <a:off x="2840147" y="2963899"/>
            <a:ext cx="6682104" cy="1630045"/>
          </a:xfrm>
          <a:prstGeom prst="rect">
            <a:avLst/>
          </a:prstGeom>
          <a:noFill/>
        </p:spPr>
        <p:txBody>
          <a:bodyPr wrap="square" rtlCol="0">
            <a:spAutoFit/>
          </a:bodyPr>
          <a:lstStyle/>
          <a:p>
            <a:pPr algn="ctr"/>
            <a:r>
              <a:rPr lang="zh-CN" altLang="en-US" sz="6000" dirty="0">
                <a:solidFill>
                  <a:schemeClr val="tx1">
                    <a:lumMod val="75000"/>
                    <a:lumOff val="25000"/>
                  </a:schemeClr>
                </a:solidFill>
                <a:latin typeface="方正正大黑简体" panose="02000000000000000000" pitchFamily="2" charset="-122"/>
                <a:ea typeface="方正正大黑简体" panose="02000000000000000000" pitchFamily="2" charset="-122"/>
                <a:cs typeface="Mongolian Baiti" panose="03000500000000000000" pitchFamily="66" charset="0"/>
              </a:rPr>
              <a:t>搜索与</a:t>
            </a:r>
            <a:r>
              <a:rPr lang="zh-CN" altLang="en-US" sz="6000" dirty="0">
                <a:solidFill>
                  <a:schemeClr val="tx1">
                    <a:lumMod val="75000"/>
                    <a:lumOff val="25000"/>
                  </a:schemeClr>
                </a:solidFill>
                <a:latin typeface="方正正大黑简体" panose="02000000000000000000" pitchFamily="2" charset="-122"/>
                <a:ea typeface="方正正大黑简体" panose="02000000000000000000" pitchFamily="2" charset="-122"/>
                <a:cs typeface="Mongolian Baiti" panose="03000500000000000000" pitchFamily="66" charset="0"/>
              </a:rPr>
              <a:t>数学</a:t>
            </a:r>
            <a:endParaRPr lang="zh-CN" altLang="en-US" sz="6000" dirty="0">
              <a:solidFill>
                <a:schemeClr val="tx1">
                  <a:lumMod val="75000"/>
                  <a:lumOff val="25000"/>
                </a:schemeClr>
              </a:solidFill>
              <a:latin typeface="方正正大黑简体" panose="02000000000000000000" pitchFamily="2" charset="-122"/>
              <a:ea typeface="方正正大黑简体" panose="02000000000000000000" pitchFamily="2" charset="-122"/>
              <a:cs typeface="Mongolian Baiti" panose="03000500000000000000" pitchFamily="66" charset="0"/>
            </a:endParaRPr>
          </a:p>
          <a:p>
            <a:pPr algn="ctr"/>
            <a:r>
              <a:rPr lang="en-US" altLang="zh-CN" sz="2000" dirty="0">
                <a:solidFill>
                  <a:schemeClr val="tx1">
                    <a:lumMod val="75000"/>
                    <a:lumOff val="25000"/>
                  </a:schemeClr>
                </a:solidFill>
                <a:latin typeface="方正正大黑简体" panose="02000000000000000000" pitchFamily="2" charset="-122"/>
                <a:ea typeface="方正正大黑简体" panose="02000000000000000000" pitchFamily="2" charset="-122"/>
                <a:cs typeface="Mongolian Baiti" panose="03000500000000000000" pitchFamily="66" charset="0"/>
              </a:rPr>
              <a:t>CSU-ACM2025</a:t>
            </a:r>
            <a:r>
              <a:rPr lang="zh-CN" altLang="en-US" sz="2000" dirty="0">
                <a:solidFill>
                  <a:schemeClr val="tx1">
                    <a:lumMod val="75000"/>
                    <a:lumOff val="25000"/>
                  </a:schemeClr>
                </a:solidFill>
                <a:latin typeface="方正正大黑简体" panose="02000000000000000000" pitchFamily="2" charset="-122"/>
                <a:ea typeface="方正正大黑简体" panose="02000000000000000000" pitchFamily="2" charset="-122"/>
                <a:cs typeface="Mongolian Baiti" panose="03000500000000000000" pitchFamily="66" charset="0"/>
              </a:rPr>
              <a:t>寒假集训</a:t>
            </a:r>
            <a:endParaRPr lang="zh-CN" altLang="en-US" sz="2000" dirty="0">
              <a:solidFill>
                <a:schemeClr val="tx1">
                  <a:lumMod val="75000"/>
                  <a:lumOff val="25000"/>
                </a:schemeClr>
              </a:solidFill>
              <a:latin typeface="方正正大黑简体" panose="02000000000000000000" pitchFamily="2" charset="-122"/>
              <a:ea typeface="方正正大黑简体" panose="02000000000000000000" pitchFamily="2" charset="-122"/>
              <a:cs typeface="Mongolian Baiti" panose="03000500000000000000" pitchFamily="66" charset="0"/>
            </a:endParaRPr>
          </a:p>
          <a:p>
            <a:pPr algn="ctr"/>
            <a:r>
              <a:rPr lang="en-US" altLang="zh-CN" sz="2000" dirty="0">
                <a:solidFill>
                  <a:schemeClr val="tx1">
                    <a:lumMod val="75000"/>
                    <a:lumOff val="25000"/>
                  </a:schemeClr>
                </a:solidFill>
                <a:latin typeface="方正正大黑简体" panose="02000000000000000000" pitchFamily="2" charset="-122"/>
                <a:ea typeface="方正正大黑简体" panose="02000000000000000000" pitchFamily="2" charset="-122"/>
                <a:cs typeface="Mongolian Baiti" panose="03000500000000000000" pitchFamily="66" charset="0"/>
              </a:rPr>
              <a:t>by gxd</a:t>
            </a:r>
            <a:endParaRPr lang="en-US" altLang="zh-CN" sz="2000" dirty="0">
              <a:solidFill>
                <a:schemeClr val="tx1">
                  <a:lumMod val="75000"/>
                  <a:lumOff val="25000"/>
                </a:schemeClr>
              </a:solid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1018" y="1564964"/>
            <a:ext cx="3500362" cy="10692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bldLst>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P1535 Cow Travelling S</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p:sp>
        <p:nvSpPr>
          <p:cNvPr id="5" name="文本框 4"/>
          <p:cNvSpPr txBox="1"/>
          <p:nvPr/>
        </p:nvSpPr>
        <p:spPr>
          <a:xfrm>
            <a:off x="860425" y="1691005"/>
            <a:ext cx="10560050" cy="4077970"/>
          </a:xfrm>
          <a:prstGeom prst="rect">
            <a:avLst/>
          </a:prstGeom>
          <a:noFill/>
        </p:spPr>
        <p:txBody>
          <a:bodyPr wrap="square" rtlCol="0">
            <a:noAutofit/>
          </a:bodyPr>
          <a:p>
            <a:pPr fontAlgn="auto">
              <a:lnSpc>
                <a:spcPct val="150000"/>
              </a:lnSpc>
            </a:pPr>
            <a:endParaRPr lang="zh-CN" altLang="en-US">
              <a:latin typeface="华文中宋" panose="02010600040101010101" charset="-122"/>
              <a:ea typeface="华文中宋" panose="02010600040101010101" charset="-122"/>
            </a:endParaRPr>
          </a:p>
        </p:txBody>
      </p:sp>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05</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pic>
        <p:nvPicPr>
          <p:cNvPr id="6" name="图片 5"/>
          <p:cNvPicPr>
            <a:picLocks noChangeAspect="1"/>
          </p:cNvPicPr>
          <p:nvPr/>
        </p:nvPicPr>
        <p:blipFill>
          <a:blip r:embed="rId2"/>
          <a:stretch>
            <a:fillRect/>
          </a:stretch>
        </p:blipFill>
        <p:spPr>
          <a:xfrm>
            <a:off x="860425" y="1026160"/>
            <a:ext cx="10311765" cy="4669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sym typeface="+mn-ea"/>
              </a:rPr>
              <a:t>P1535 Cow Travelling S</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华文中宋" panose="02010600040101010101" charset="-122"/>
                    <a:ea typeface="华文中宋" panose="02010600040101010101" charset="-122"/>
                  </a:rPr>
                  <a:t>思路分析：</a:t>
                </a:r>
                <a:endParaRPr lang="zh-CN" altLang="en-US">
                  <a:latin typeface="华文中宋" panose="02010600040101010101" charset="-122"/>
                  <a:ea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rPr>
                  <a:t>考虑朴素的</a:t>
                </a:r>
                <a:r>
                  <a:rPr lang="en-US" altLang="zh-CN">
                    <a:latin typeface="华文中宋" panose="02010600040101010101" charset="-122"/>
                    <a:ea typeface="华文中宋" panose="02010600040101010101" charset="-122"/>
                  </a:rPr>
                  <a:t> dfs </a:t>
                </a:r>
                <a:r>
                  <a:rPr lang="zh-CN" altLang="en-US">
                    <a:latin typeface="华文中宋" panose="02010600040101010101" charset="-122"/>
                    <a:ea typeface="华文中宋" panose="02010600040101010101" charset="-122"/>
                  </a:rPr>
                  <a:t>，每一秒枚举朝哪个方向走，复杂度</a:t>
                </a:r>
                <a:r>
                  <a:rPr lang="en-US" altLang="zh-CN">
                    <a:latin typeface="华文中宋" panose="02010600040101010101" charset="-122"/>
                    <a:ea typeface="华文中宋" panose="02010600040101010101" charset="-122"/>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4</m:t>
                        </m:r>
                      </m:e>
                      <m:sup>
                        <m:r>
                          <a:rPr lang="en-US" altLang="zh-CN" i="1">
                            <a:latin typeface="Cambria Math" panose="02040503050406030204" charset="0"/>
                            <a:cs typeface="Cambria Math" panose="02040503050406030204" charset="0"/>
                          </a:rPr>
                          <m:t>𝑇</m:t>
                        </m:r>
                      </m:sup>
                    </m:sSup>
                    <m:r>
                      <a:rPr lang="en-US" altLang="zh-CN" i="1">
                        <a:latin typeface="Cambria Math" panose="02040503050406030204" charset="0"/>
                        <a:cs typeface="Cambria Math" panose="02040503050406030204" charset="0"/>
                      </a:rPr>
                      <m:t>)</m:t>
                    </m:r>
                  </m:oMath>
                </a14:m>
                <a:r>
                  <a:rPr lang="zh-CN" altLang="en-US">
                    <a:latin typeface="华文中宋" panose="02010600040101010101" charset="-122"/>
                    <a:ea typeface="华文中宋" panose="02010600040101010101" charset="-122"/>
                  </a:rPr>
                  <a:t>。</a:t>
                </a:r>
                <a:endParaRPr lang="zh-CN" altLang="en-US">
                  <a:latin typeface="华文中宋" panose="02010600040101010101" charset="-122"/>
                  <a:ea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rPr>
                  <a:t>我们尝试减少重复的工作，比如我们从</a:t>
                </a:r>
                <a:r>
                  <a:rPr lang="en-US" altLang="zh-CN">
                    <a:latin typeface="华文中宋" panose="02010600040101010101" charset="-122"/>
                    <a:ea typeface="华文中宋" panose="02010600040101010101" charset="-122"/>
                  </a:rPr>
                  <a:t> </a:t>
                </a:r>
                <a14:m>
                  <m:oMath xmlns:m="http://schemas.openxmlformats.org/officeDocument/2006/math">
                    <m:d>
                      <m:dPr>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1</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e>
                    </m:d>
                  </m:oMath>
                </a14:m>
                <a:r>
                  <a:rPr lang="en-US" altLang="zh-CN">
                    <a:latin typeface="华文中宋" panose="02010600040101010101" charset="-122"/>
                    <a:ea typeface="华文中宋" panose="02010600040101010101" charset="-122"/>
                  </a:rPr>
                  <a:t> </a:t>
                </a:r>
                <a:r>
                  <a:rPr lang="zh-CN" altLang="en-US">
                    <a:latin typeface="华文中宋" panose="02010600040101010101" charset="-122"/>
                    <a:ea typeface="华文中宋" panose="02010600040101010101" charset="-122"/>
                  </a:rPr>
                  <a:t>经</a:t>
                </a:r>
                <a:r>
                  <a:rPr lang="en-US" altLang="zh-CN">
                    <a:latin typeface="华文中宋" panose="02010600040101010101" charset="-122"/>
                    <a:ea typeface="华文中宋" panose="02010600040101010101" charset="-122"/>
                  </a:rPr>
                  <a:t> </a:t>
                </a:r>
                <a:r>
                  <a:rPr lang="zh-CN" altLang="en-US">
                    <a:latin typeface="华文中宋" panose="02010600040101010101" charset="-122"/>
                    <a:ea typeface="华文中宋" panose="02010600040101010101" charset="-122"/>
                  </a:rPr>
                  <a:t>两秒走到</a:t>
                </a:r>
                <a:r>
                  <a:rPr lang="en-US" altLang="zh-CN">
                    <a:latin typeface="华文中宋" panose="02010600040101010101" charset="-122"/>
                    <a:ea typeface="华文中宋" panose="02010600040101010101" charset="-122"/>
                  </a:rPr>
                  <a:t> </a:t>
                </a:r>
                <a14:m>
                  <m:oMath xmlns:m="http://schemas.openxmlformats.org/officeDocument/2006/math">
                    <m:d>
                      <m:dPr>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2</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2</m:t>
                        </m:r>
                      </m:e>
                    </m:d>
                  </m:oMath>
                </a14:m>
                <a:r>
                  <a:rPr lang="en-US" altLang="zh-CN">
                    <a:latin typeface="华文中宋" panose="02010600040101010101" charset="-122"/>
                    <a:ea typeface="华文中宋" panose="02010600040101010101" charset="-122"/>
                  </a:rPr>
                  <a:t> </a:t>
                </a:r>
                <a:r>
                  <a:rPr lang="zh-CN" altLang="en-US">
                    <a:latin typeface="华文中宋" panose="02010600040101010101" charset="-122"/>
                    <a:ea typeface="华文中宋" panose="02010600040101010101" charset="-122"/>
                  </a:rPr>
                  <a:t>有两种方式，但之后的所有路径都会完全一样，所以我们可以设数组</a:t>
                </a:r>
                <a:r>
                  <a:rPr lang="en-US" altLang="zh-CN">
                    <a:latin typeface="华文中宋" panose="02010600040101010101" charset="-122"/>
                    <a:ea typeface="华文中宋" panose="02010600040101010101" charset="-122"/>
                  </a:rPr>
                  <a:t> </a:t>
                </a:r>
                <a14:m>
                  <m:oMath xmlns:m="http://schemas.openxmlformats.org/officeDocument/2006/math">
                    <m:r>
                      <a:rPr lang="en-US" altLang="zh-CN" i="1">
                        <a:latin typeface="Cambria Math" panose="02040503050406030204" charset="0"/>
                        <a:cs typeface="Cambria Math" panose="02040503050406030204" charset="0"/>
                      </a:rPr>
                      <m:t>𝑓</m:t>
                    </m:r>
                    <m:d>
                      <m:dPr>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𝑗</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𝑘</m:t>
                        </m:r>
                      </m:e>
                    </m:d>
                  </m:oMath>
                </a14:m>
                <a:r>
                  <a:rPr lang="en-US" altLang="zh-CN">
                    <a:latin typeface="华文中宋" panose="02010600040101010101" charset="-122"/>
                    <a:ea typeface="华文中宋" panose="02010600040101010101" charset="-122"/>
                  </a:rPr>
                  <a:t> </a:t>
                </a:r>
                <a:r>
                  <a:rPr lang="zh-CN" altLang="en-US">
                    <a:latin typeface="华文中宋" panose="02010600040101010101" charset="-122"/>
                    <a:ea typeface="华文中宋" panose="02010600040101010101" charset="-122"/>
                  </a:rPr>
                  <a:t>表示用</a:t>
                </a:r>
                <a:r>
                  <a:rPr lang="en-US" altLang="zh-CN">
                    <a:latin typeface="华文中宋" panose="02010600040101010101" charset="-122"/>
                    <a:ea typeface="华文中宋" panose="02010600040101010101" charset="-122"/>
                  </a:rPr>
                  <a:t> </a:t>
                </a:r>
                <a14:m>
                  <m:oMath xmlns:m="http://schemas.openxmlformats.org/officeDocument/2006/math">
                    <m:r>
                      <a:rPr lang="en-US" altLang="zh-CN" i="1">
                        <a:latin typeface="Cambria Math" panose="02040503050406030204" charset="0"/>
                        <a:cs typeface="Cambria Math" panose="02040503050406030204" charset="0"/>
                      </a:rPr>
                      <m:t>𝑘</m:t>
                    </m:r>
                  </m:oMath>
                </a14:m>
                <a:r>
                  <a:rPr lang="en-US" altLang="zh-CN">
                    <a:latin typeface="华文中宋" panose="02010600040101010101" charset="-122"/>
                    <a:ea typeface="华文中宋" panose="02010600040101010101" charset="-122"/>
                  </a:rPr>
                  <a:t> </a:t>
                </a:r>
                <a:r>
                  <a:rPr lang="zh-CN" altLang="en-US">
                    <a:latin typeface="华文中宋" panose="02010600040101010101" charset="-122"/>
                    <a:ea typeface="华文中宋" panose="02010600040101010101" charset="-122"/>
                  </a:rPr>
                  <a:t>秒走到</a:t>
                </a:r>
                <a:r>
                  <a:rPr lang="en-US" altLang="zh-CN">
                    <a:latin typeface="华文中宋" panose="02010600040101010101" charset="-122"/>
                    <a:ea typeface="华文中宋" panose="02010600040101010101" charset="-122"/>
                  </a:rPr>
                  <a:t> </a:t>
                </a:r>
                <a14:m>
                  <m:oMath xmlns:m="http://schemas.openxmlformats.org/officeDocument/2006/math">
                    <m:d>
                      <m:dPr>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𝑗</m:t>
                        </m:r>
                      </m:e>
                    </m:d>
                  </m:oMath>
                </a14:m>
                <a:r>
                  <a:rPr lang="en-US" altLang="zh-CN">
                    <a:latin typeface="华文中宋" panose="02010600040101010101" charset="-122"/>
                    <a:ea typeface="华文中宋" panose="02010600040101010101" charset="-122"/>
                  </a:rPr>
                  <a:t> </a:t>
                </a:r>
                <a:r>
                  <a:rPr lang="zh-CN" altLang="en-US">
                    <a:latin typeface="华文中宋" panose="02010600040101010101" charset="-122"/>
                    <a:ea typeface="华文中宋" panose="02010600040101010101" charset="-122"/>
                  </a:rPr>
                  <a:t>之后有多少种方案到达终点，所以每个状态只会被计算一次。复杂度</a:t>
                </a:r>
                <a:r>
                  <a:rPr lang="en-US" altLang="zh-CN">
                    <a:latin typeface="华文中宋" panose="02010600040101010101" charset="-122"/>
                    <a:ea typeface="华文中宋" panose="02010600040101010101" charset="-122"/>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𝑛𝑚𝑇</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a:p>
                <a:pPr fontAlgn="auto">
                  <a:lnSpc>
                    <a:spcPct val="150000"/>
                  </a:lnSpc>
                </a:pPr>
                <a:r>
                  <a:rPr lang="zh-CN" altLang="en-US">
                    <a:latin typeface="华文中宋" panose="02010600040101010101" charset="-122"/>
                    <a:ea typeface="华文中宋" panose="02010600040101010101" charset="-122"/>
                    <a:sym typeface="+mn-ea"/>
                  </a:rPr>
                  <a:t>这种优化方法叫做记忆化搜索。</a:t>
                </a:r>
                <a:endParaRPr lang="zh-CN" altLang="en-US">
                  <a:latin typeface="华文中宋" panose="02010600040101010101" charset="-122"/>
                  <a:ea typeface="华文中宋" panose="02010600040101010101" charset="-122"/>
                </a:endParaRPr>
              </a:p>
              <a:p>
                <a:pPr fontAlgn="auto">
                  <a:lnSpc>
                    <a:spcPct val="150000"/>
                  </a:lnSpc>
                </a:pPr>
                <a:endParaRPr lang="zh-CN" altLang="en-US">
                  <a:latin typeface="华文中宋" panose="02010600040101010101" charset="-122"/>
                  <a:ea typeface="华文中宋" panose="02010600040101010101"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05</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txBox="1"/>
          <p:nvPr/>
        </p:nvSpPr>
        <p:spPr>
          <a:xfrm>
            <a:off x="1113704" y="1908176"/>
            <a:ext cx="1463675" cy="31534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rPr>
              <a:t>3</a:t>
            </a:r>
            <a:endPar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705" y="2668270"/>
            <a:ext cx="4783455" cy="768350"/>
          </a:xfrm>
          <a:prstGeom prst="rect">
            <a:avLst/>
          </a:prstGeom>
          <a:noFill/>
        </p:spPr>
        <p:txBody>
          <a:bodyPr wrap="square" rtlCol="0">
            <a:spAutoFit/>
          </a:bodyPr>
          <a:lstStyle/>
          <a:p>
            <a:pPr lvl="0"/>
            <a:r>
              <a:rPr lang="zh-CN" altLang="en-US" sz="4400" dirty="0">
                <a:solidFill>
                  <a:prstClr val="white"/>
                </a:solidFill>
                <a:latin typeface="华康俪金黑W8" panose="020B0809000000000000" pitchFamily="49" charset="-122"/>
                <a:ea typeface="华康俪金黑W8" panose="020B0809000000000000" pitchFamily="49" charset="-122"/>
              </a:rPr>
              <a:t>快速幂</a:t>
            </a:r>
            <a:r>
              <a:rPr lang="zh-CN" altLang="en-US" sz="4400" dirty="0">
                <a:solidFill>
                  <a:prstClr val="white"/>
                </a:solidFill>
                <a:latin typeface="华康俪金黑W8" panose="020B0809000000000000" pitchFamily="49" charset="-122"/>
                <a:ea typeface="华康俪金黑W8" panose="020B0809000000000000" pitchFamily="49" charset="-122"/>
              </a:rPr>
              <a:t>与乘法逆元</a:t>
            </a:r>
            <a:endParaRPr lang="zh-CN" altLang="en-US" sz="4400" dirty="0">
              <a:solidFill>
                <a:prstClr val="white"/>
              </a:solidFill>
              <a:latin typeface="华康俪金黑W8" panose="020B0809000000000000" pitchFamily="49" charset="-122"/>
              <a:ea typeface="华康俪金黑W8" panose="020B0809000000000000" pitchFamily="49" charset="-122"/>
            </a:endParaRP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mc:Choice>
    <mc:Fallback>
      <p:transition spd="slow" advClick="0" advTm="3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快速幂</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华文中宋" panose="02010600040101010101" charset="-122"/>
                    <a:ea typeface="华文中宋" panose="02010600040101010101" charset="-122"/>
                  </a:rPr>
                  <a:t>求</a:t>
                </a:r>
                <a:r>
                  <a:rPr lang="en-US" altLang="zh-CN">
                    <a:latin typeface="华文中宋" panose="02010600040101010101" charset="-122"/>
                    <a:ea typeface="华文中宋" panose="02010600040101010101" charset="-122"/>
                  </a:rPr>
                  <a:t> </a:t>
                </a:r>
                <a14:m>
                  <m:oMath xmlns:m="http://schemas.openxmlformats.org/officeDocument/2006/math">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𝑥</m:t>
                        </m:r>
                      </m:e>
                      <m:sup>
                        <m:r>
                          <a:rPr lang="en-US" altLang="zh-CN" i="1">
                            <a:latin typeface="Cambria Math" panose="02040503050406030204" charset="0"/>
                            <a:ea typeface="华文中宋" panose="02010600040101010101" charset="-122"/>
                            <a:cs typeface="Cambria Math" panose="02040503050406030204" charset="0"/>
                          </a:rPr>
                          <m:t>𝑦</m:t>
                        </m:r>
                      </m:sup>
                    </m:sSup>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𝑚𝑜𝑑</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𝑝</m:t>
                    </m:r>
                    <m:r>
                      <a:rPr lang="zh-CN" altLang="en-US" i="1">
                        <a:latin typeface="Cambria Math" panose="02040503050406030204" charset="0"/>
                        <a:ea typeface="华文中宋" panose="02010600040101010101" charset="-122"/>
                        <a:cs typeface="Cambria Math" panose="02040503050406030204" charset="0"/>
                      </a:rPr>
                      <m:t>为质数</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𝑥</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𝑦</m:t>
                    </m:r>
                    <m:r>
                      <a:rPr lang="en-US" altLang="zh-CN" i="1">
                        <a:latin typeface="Cambria Math" panose="02040503050406030204" charset="0"/>
                        <a:ea typeface="华文中宋" panose="02010600040101010101" charset="-122"/>
                        <a:cs typeface="Cambria Math" panose="02040503050406030204" charset="0"/>
                      </a:rPr>
                      <m:t>≤</m:t>
                    </m:r>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10</m:t>
                        </m:r>
                      </m:e>
                      <m:sup>
                        <m:r>
                          <a:rPr lang="en-US" altLang="zh-CN" i="1">
                            <a:latin typeface="Cambria Math" panose="02040503050406030204" charset="0"/>
                            <a:ea typeface="华文中宋" panose="02010600040101010101" charset="-122"/>
                            <a:cs typeface="Cambria Math" panose="02040503050406030204" charset="0"/>
                          </a:rPr>
                          <m:t>9</m:t>
                        </m:r>
                      </m:sup>
                    </m:sSup>
                  </m:oMath>
                </a14:m>
                <a:endParaRPr lang="en-US" altLang="zh-CN" i="1">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一个个乘显然太蠢了，稍聪明一点的是先求出</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𝑥</m:t>
                        </m:r>
                      </m:e>
                      <m:sup>
                        <m:r>
                          <a:rPr lang="en-US" altLang="zh-CN" i="1">
                            <a:latin typeface="Cambria Math" panose="02040503050406030204" charset="0"/>
                            <a:ea typeface="华文中宋" panose="02010600040101010101" charset="-122"/>
                            <a:cs typeface="Cambria Math" panose="02040503050406030204" charset="0"/>
                          </a:rPr>
                          <m:t>2</m:t>
                        </m:r>
                      </m:sup>
                    </m:sSup>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再两个两个乘，再好一点是求出</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𝑥</m:t>
                        </m:r>
                      </m:e>
                      <m:sup>
                        <m:r>
                          <a:rPr lang="en-US" altLang="zh-CN" i="1">
                            <a:latin typeface="Cambria Math" panose="02040503050406030204" charset="0"/>
                            <a:ea typeface="华文中宋" panose="02010600040101010101" charset="-122"/>
                            <a:cs typeface="Cambria Math" panose="02040503050406030204" charset="0"/>
                          </a:rPr>
                          <m:t>4</m:t>
                        </m:r>
                      </m:sup>
                    </m:sSup>
                  </m:oMath>
                </a14:m>
                <a:r>
                  <a:rPr lang="zh-CN" altLang="en-US">
                    <a:latin typeface="Cambria Math" panose="02040503050406030204" charset="0"/>
                    <a:ea typeface="华文中宋" panose="02010600040101010101" charset="-122"/>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这启发我们考虑</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𝑦</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的二进制表示，把他拆分成对若干个</a:t>
                </a:r>
                <a:r>
                  <a:rPr lang="en-US" altLang="zh-CN">
                    <a:latin typeface="Cambria Math" panose="02040503050406030204" charset="0"/>
                    <a:ea typeface="华文中宋" panose="02010600040101010101" charset="-122"/>
                    <a:cs typeface="Cambria Math" panose="02040503050406030204" charset="0"/>
                  </a:rPr>
                  <a:t> 2 </a:t>
                </a:r>
                <a:r>
                  <a:rPr lang="zh-CN" altLang="en-US">
                    <a:latin typeface="Cambria Math" panose="02040503050406030204" charset="0"/>
                    <a:ea typeface="华文中宋" panose="02010600040101010101" charset="-122"/>
                    <a:cs typeface="Cambria Math" panose="02040503050406030204" charset="0"/>
                  </a:rPr>
                  <a:t>的幂的和，于是每个</a:t>
                </a:r>
                <a:r>
                  <a:rPr lang="en-US" altLang="zh-CN">
                    <a:latin typeface="Cambria Math" panose="02040503050406030204" charset="0"/>
                    <a:ea typeface="华文中宋" panose="02010600040101010101" charset="-122"/>
                    <a:cs typeface="Cambria Math" panose="02040503050406030204" charset="0"/>
                  </a:rPr>
                  <a:t> 1 </a:t>
                </a:r>
                <a:r>
                  <a:rPr lang="zh-CN" altLang="en-US">
                    <a:latin typeface="Cambria Math" panose="02040503050406030204" charset="0"/>
                    <a:ea typeface="华文中宋" panose="02010600040101010101" charset="-122"/>
                    <a:cs typeface="Cambria Math" panose="02040503050406030204" charset="0"/>
                  </a:rPr>
                  <a:t>的位我们乘上对应的幂</a:t>
                </a:r>
                <a:r>
                  <a:rPr lang="zh-CN" altLang="en-US">
                    <a:latin typeface="Cambria Math" panose="02040503050406030204" charset="0"/>
                    <a:ea typeface="华文中宋" panose="02010600040101010101" charset="-122"/>
                    <a:cs typeface="Cambria Math" panose="02040503050406030204" charset="0"/>
                  </a:rPr>
                  <a:t>即可。复杂度</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func>
                      <m:funcPr>
                        <m:ctrlPr>
                          <a:rPr lang="en-US" altLang="zh-CN">
                            <a:latin typeface="Cambria Math" panose="02040503050406030204"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log</m:t>
                        </m:r>
                      </m:fName>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cs typeface="Cambria Math" panose="02040503050406030204" charset="0"/>
                          </a:rPr>
                          <m:t>)</m:t>
                        </m:r>
                      </m:e>
                    </m:func>
                    <m:r>
                      <a:rPr lang="en-US" altLang="zh-CN" i="1">
                        <a:latin typeface="Cambria Math" panose="02040503050406030204" charset="0"/>
                        <a:cs typeface="Cambria Math" panose="02040503050406030204" charset="0"/>
                      </a:rPr>
                      <m:t>)</m:t>
                    </m:r>
                  </m:oMath>
                </a14:m>
                <a:endParaRPr lang="en-US" altLang="zh-CN" i="1">
                  <a:latin typeface="Cambria Math" panose="02040503050406030204" charset="0"/>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简洁的代码实现可以参考第三场新生赛</a:t>
                </a:r>
                <a:r>
                  <a:rPr lang="en-US" altLang="zh-CN">
                    <a:latin typeface="Cambria Math" panose="02040503050406030204" charset="0"/>
                    <a:ea typeface="华文中宋" panose="02010600040101010101" charset="-122"/>
                    <a:cs typeface="Cambria Math" panose="02040503050406030204" charset="0"/>
                  </a:rPr>
                  <a:t> G </a:t>
                </a:r>
                <a:r>
                  <a:rPr lang="zh-CN" altLang="en-US">
                    <a:latin typeface="Cambria Math" panose="02040503050406030204" charset="0"/>
                    <a:ea typeface="华文中宋" panose="02010600040101010101" charset="-122"/>
                    <a:cs typeface="Cambria Math" panose="02040503050406030204" charset="0"/>
                  </a:rPr>
                  <a:t>题的提示。</a:t>
                </a:r>
                <a:endParaRPr lang="en-US" altLang="zh-CN">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06</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乘法逆元</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14:m>
                  <m:oMathPara xmlns:m="http://schemas.openxmlformats.org/officeDocument/2006/math">
                    <m:oMathParaPr>
                      <m:jc m:val="left"/>
                    </m:oMathParaPr>
                    <m:oMath xmlns:m="http://schemas.openxmlformats.org/officeDocument/2006/math">
                      <m:f>
                        <m:fPr>
                          <m:ctrlPr>
                            <a:rPr lang="en-US" altLang="zh-CN" i="1">
                              <a:latin typeface="Cambria Math" panose="02040503050406030204" charset="0"/>
                              <a:ea typeface="华文中宋" panose="02010600040101010101" charset="-122"/>
                              <a:cs typeface="Cambria Math" panose="02040503050406030204" charset="0"/>
                            </a:rPr>
                          </m:ctrlPr>
                        </m:fPr>
                        <m:num>
                          <m:r>
                            <a:rPr lang="en-US" altLang="zh-CN" i="1">
                              <a:latin typeface="Cambria Math" panose="02040503050406030204" charset="0"/>
                              <a:ea typeface="华文中宋" panose="02010600040101010101" charset="-122"/>
                              <a:cs typeface="Cambria Math" panose="02040503050406030204" charset="0"/>
                            </a:rPr>
                            <m:t>𝑎</m:t>
                          </m:r>
                        </m:num>
                        <m:den>
                          <m:r>
                            <a:rPr lang="en-US" altLang="zh-CN" i="1">
                              <a:latin typeface="Cambria Math" panose="02040503050406030204" charset="0"/>
                              <a:ea typeface="华文中宋" panose="02010600040101010101" charset="-122"/>
                              <a:cs typeface="Cambria Math" panose="02040503050406030204" charset="0"/>
                            </a:rPr>
                            <m:t>𝑏</m:t>
                          </m:r>
                        </m:den>
                      </m:f>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𝑚𝑜𝑑</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m:t>
                      </m:r>
                      <m:f>
                        <m:fPr>
                          <m:ctrlPr>
                            <a:rPr lang="en-US" altLang="zh-CN" i="1">
                              <a:latin typeface="Cambria Math" panose="02040503050406030204" charset="0"/>
                              <a:ea typeface="华文中宋" panose="02010600040101010101" charset="-122"/>
                              <a:cs typeface="Cambria Math" panose="02040503050406030204" charset="0"/>
                            </a:rPr>
                          </m:ctrlPr>
                        </m:fPr>
                        <m:num>
                          <m:r>
                            <a:rPr lang="en-US" altLang="zh-CN" i="1">
                              <a:latin typeface="Cambria Math" panose="02040503050406030204" charset="0"/>
                              <a:ea typeface="华文中宋" panose="02010600040101010101" charset="-122"/>
                              <a:cs typeface="Cambria Math" panose="02040503050406030204" charset="0"/>
                            </a:rPr>
                            <m:t>𝑎</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𝑚𝑜𝑑</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𝑝</m:t>
                          </m:r>
                        </m:num>
                        <m:den>
                          <m:r>
                            <a:rPr lang="en-US" altLang="zh-CN" i="1">
                              <a:latin typeface="Cambria Math" panose="02040503050406030204" charset="0"/>
                              <a:ea typeface="华文中宋" panose="02010600040101010101" charset="-122"/>
                              <a:cs typeface="Cambria Math" panose="02040503050406030204" charset="0"/>
                            </a:rPr>
                            <m:t>𝑏</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𝑚𝑜𝑑</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𝑝</m:t>
                          </m:r>
                        </m:den>
                      </m:f>
                    </m:oMath>
                  </m:oMathPara>
                </a14:m>
                <a:endParaRPr lang="en-US" altLang="zh-CN" i="1">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那计数题如果确实需要做除法怎么办呢？</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费马小定理：</a:t>
                </a:r>
                <a14:m>
                  <m:oMath xmlns:m="http://schemas.openxmlformats.org/officeDocument/2006/math">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𝑥</m:t>
                        </m:r>
                      </m:e>
                      <m:sup>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1</m:t>
                        </m:r>
                      </m:sup>
                    </m:sSup>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1</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𝑚𝑜𝑑</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m:t>
                    </m:r>
                  </m:oMath>
                </a14:m>
                <a:r>
                  <a:rPr lang="zh-CN" altLang="en-US">
                    <a:latin typeface="Cambria Math" panose="02040503050406030204" charset="0"/>
                    <a:ea typeface="华文中宋" panose="02010600040101010101" charset="-122"/>
                    <a:cs typeface="Cambria Math" panose="02040503050406030204" charset="0"/>
                  </a:rPr>
                  <a:t>，故</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𝑥</m:t>
                        </m:r>
                      </m:e>
                      <m:sup>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2</m:t>
                        </m:r>
                      </m:sup>
                    </m:sSup>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即为</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𝑥</m:t>
                    </m:r>
                  </m:oMath>
                </a14:m>
                <a:r>
                  <a:rPr lang="en-US" altLang="zh-CN" i="1">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的逆元。</a:t>
                </a: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07</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txBox="1"/>
          <p:nvPr/>
        </p:nvSpPr>
        <p:spPr>
          <a:xfrm>
            <a:off x="1113704" y="1908176"/>
            <a:ext cx="1463675" cy="31534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rPr>
              <a:t>4</a:t>
            </a:r>
            <a:endPar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705" y="2668270"/>
            <a:ext cx="4783455" cy="768350"/>
          </a:xfrm>
          <a:prstGeom prst="rect">
            <a:avLst/>
          </a:prstGeom>
          <a:noFill/>
        </p:spPr>
        <p:txBody>
          <a:bodyPr wrap="square" rtlCol="0">
            <a:spAutoFit/>
          </a:bodyPr>
          <a:lstStyle/>
          <a:p>
            <a:pPr lvl="0"/>
            <a:r>
              <a:rPr lang="en-US" altLang="zh-CN" sz="4400" dirty="0">
                <a:solidFill>
                  <a:prstClr val="white"/>
                </a:solidFill>
                <a:latin typeface="华康俪金黑W8" panose="020B0809000000000000" pitchFamily="49" charset="-122"/>
                <a:ea typeface="华康俪金黑W8" panose="020B0809000000000000" pitchFamily="49" charset="-122"/>
              </a:rPr>
              <a:t>gcd</a:t>
            </a:r>
            <a:endParaRPr lang="en-US" altLang="zh-CN" sz="4400" dirty="0">
              <a:solidFill>
                <a:prstClr val="white"/>
              </a:solidFill>
              <a:latin typeface="华康俪金黑W8" panose="020B0809000000000000" pitchFamily="49" charset="-122"/>
              <a:ea typeface="华康俪金黑W8" panose="020B0809000000000000" pitchFamily="49" charset="-122"/>
            </a:endParaRP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mc:Choice>
    <mc:Fallback>
      <p:transition spd="slow" advClick="0" advTm="3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gcd</a:t>
            </a:r>
            <a:endParaRPr lang="en-US" altLang="zh-CN">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𝑔𝑐𝑑</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𝑎</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𝑏</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𝑔𝑐𝑑</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𝑏</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𝑎</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𝑏</m:t>
                      </m:r>
                      <m:r>
                        <a:rPr lang="en-US" altLang="zh-CN" i="1">
                          <a:latin typeface="Cambria Math" panose="02040503050406030204" charset="0"/>
                          <a:ea typeface="华文中宋" panose="02010600040101010101" charset="-122"/>
                          <a:cs typeface="Cambria Math" panose="02040503050406030204" charset="0"/>
                        </a:rPr>
                        <m:t>)</m:t>
                      </m:r>
                    </m:oMath>
                  </m:oMathPara>
                </a14:m>
                <a:endParaRPr lang="en-US" altLang="zh-CN" i="1">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每做一次至少除</a:t>
                </a:r>
                <a:r>
                  <a:rPr lang="en-US" altLang="zh-CN">
                    <a:latin typeface="Cambria Math" panose="02040503050406030204" charset="0"/>
                    <a:ea typeface="华文中宋" panose="02010600040101010101" charset="-122"/>
                    <a:cs typeface="Cambria Math" panose="02040503050406030204" charset="0"/>
                  </a:rPr>
                  <a:t>2</a:t>
                </a:r>
                <a:r>
                  <a:rPr lang="zh-CN" altLang="en-US">
                    <a:latin typeface="Cambria Math" panose="02040503050406030204" charset="0"/>
                    <a:ea typeface="华文中宋" panose="02010600040101010101" charset="-122"/>
                    <a:cs typeface="Cambria Math" panose="02040503050406030204" charset="0"/>
                  </a:rPr>
                  <a:t>，复杂度</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func>
                      <m:funcPr>
                        <m:ctrlPr>
                          <a:rPr lang="en-US" altLang="zh-CN">
                            <a:latin typeface="Cambria Math" panose="02040503050406030204"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log</m:t>
                        </m:r>
                      </m:fName>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m:t>
                        </m:r>
                      </m:e>
                    </m:func>
                    <m:r>
                      <a:rPr lang="en-US" altLang="zh-CN" i="1">
                        <a:latin typeface="Cambria Math" panose="02040503050406030204" charset="0"/>
                        <a:cs typeface="Cambria Math" panose="02040503050406030204" charset="0"/>
                      </a:rPr>
                      <m:t>)</m:t>
                    </m:r>
                  </m:oMath>
                </a14:m>
                <a:r>
                  <a:rPr lang="zh-CN" altLang="en-US">
                    <a:latin typeface="华文中宋" panose="02010600040101010101" charset="-122"/>
                    <a:ea typeface="华文中宋" panose="02010600040101010101" charset="-122"/>
                    <a:cs typeface="华文中宋" panose="02010600040101010101" charset="-122"/>
                  </a:rPr>
                  <a:t>。</a:t>
                </a:r>
                <a:endParaRPr lang="zh-CN" altLang="en-US">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cs typeface="华文中宋" panose="02010600040101010101" charset="-122"/>
                  </a:rPr>
                  <a:t>最简洁的写法</a:t>
                </a:r>
                <a:endParaRPr lang="en-US" altLang="zh-CN">
                  <a:latin typeface="华文中宋" panose="02010600040101010101" charset="-122"/>
                  <a:ea typeface="华文中宋" panose="02010600040101010101" charset="-122"/>
                  <a:cs typeface="华文中宋" panose="02010600040101010101" charset="-122"/>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08</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3030855" y="2559050"/>
            <a:ext cx="5810250" cy="257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P1029 [NOIP2001 普及组] 最大公约数和最小公倍数问题</a:t>
            </a:r>
            <a:r>
              <a:rPr lang="zh-CN" altLang="en-US">
                <a:latin typeface="华文中宋" panose="02010600040101010101" charset="-122"/>
                <a:ea typeface="华文中宋" panose="02010600040101010101" charset="-122"/>
              </a:rPr>
              <a:t>（</a:t>
            </a:r>
            <a:r>
              <a:rPr lang="zh-CN" altLang="en-US">
                <a:latin typeface="华文中宋" panose="02010600040101010101" charset="-122"/>
                <a:ea typeface="华文中宋" panose="02010600040101010101" charset="-122"/>
              </a:rPr>
              <a:t>加强版）</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题目大意：求</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𝑞</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数对的个数，使得</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𝑔𝑐𝑑</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𝑞</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𝑥</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𝑙𝑐𝑚</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𝑞</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𝑦</m:t>
                    </m:r>
                  </m:oMath>
                </a14:m>
                <a:r>
                  <a:rPr lang="zh-CN" altLang="en-US">
                    <a:latin typeface="Cambria Math" panose="02040503050406030204" charset="0"/>
                    <a:ea typeface="华文中宋" panose="02010600040101010101" charset="-122"/>
                    <a:cs typeface="Cambria Math" panose="02040503050406030204" charset="0"/>
                  </a:rPr>
                  <a:t>。</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𝑞</m:t>
                    </m:r>
                    <m:r>
                      <a:rPr lang="en-US" altLang="zh-CN" i="1">
                        <a:latin typeface="Cambria Math" panose="02040503050406030204" charset="0"/>
                        <a:ea typeface="华文中宋" panose="02010600040101010101" charset="-122"/>
                        <a:cs typeface="Cambria Math" panose="02040503050406030204" charset="0"/>
                      </a:rPr>
                      <m:t>≤</m:t>
                    </m:r>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10</m:t>
                        </m:r>
                      </m:e>
                      <m:sup>
                        <m:r>
                          <a:rPr lang="en-US" altLang="zh-CN" i="1">
                            <a:latin typeface="Cambria Math" panose="02040503050406030204" charset="0"/>
                            <a:ea typeface="华文中宋" panose="02010600040101010101" charset="-122"/>
                            <a:cs typeface="Cambria Math" panose="02040503050406030204" charset="0"/>
                          </a:rPr>
                          <m:t>9</m:t>
                        </m:r>
                      </m:sup>
                    </m:sSup>
                  </m:oMath>
                </a14:m>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思路分析：</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𝑙𝑐𝑚</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𝑞</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𝑝𝑞</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𝑔𝑐𝑑</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𝑞</m:t>
                    </m:r>
                    <m:r>
                      <a:rPr lang="en-US" altLang="zh-CN" i="1">
                        <a:latin typeface="Cambria Math" panose="02040503050406030204" charset="0"/>
                        <a:ea typeface="华文中宋" panose="02010600040101010101" charset="-122"/>
                        <a:cs typeface="Cambria Math" panose="02040503050406030204" charset="0"/>
                      </a:rPr>
                      <m:t>)</m:t>
                    </m:r>
                  </m:oMath>
                </a14:m>
                <a:r>
                  <a:rPr lang="zh-CN" altLang="en-US">
                    <a:latin typeface="Cambria Math" panose="02040503050406030204" charset="0"/>
                    <a:ea typeface="华文中宋" panose="02010600040101010101" charset="-122"/>
                    <a:cs typeface="Cambria Math" panose="02040503050406030204" charset="0"/>
                  </a:rPr>
                  <a:t>，即</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𝑝𝑞</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𝑥𝑦</m:t>
                    </m:r>
                  </m:oMath>
                </a14:m>
                <a:r>
                  <a:rPr lang="zh-CN" altLang="en-US">
                    <a:latin typeface="Cambria Math" panose="02040503050406030204" charset="0"/>
                    <a:ea typeface="华文中宋" panose="02010600040101010101" charset="-122"/>
                    <a:cs typeface="Cambria Math" panose="02040503050406030204" charset="0"/>
                  </a:rPr>
                  <a:t>。设</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𝑝</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𝑎𝑥</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𝑞</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𝑏𝑥</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𝑦</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𝑐𝑥</m:t>
                    </m:r>
                  </m:oMath>
                </a14:m>
                <a:r>
                  <a:rPr lang="zh-CN" altLang="en-US">
                    <a:latin typeface="Cambria Math" panose="02040503050406030204" charset="0"/>
                    <a:ea typeface="华文中宋" panose="02010600040101010101" charset="-122"/>
                    <a:cs typeface="Cambria Math" panose="02040503050406030204" charset="0"/>
                  </a:rPr>
                  <a:t>，则</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𝑎𝑏</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𝑐</m:t>
                    </m:r>
                  </m:oMath>
                </a14:m>
                <a:r>
                  <a:rPr lang="zh-CN" altLang="en-US">
                    <a:latin typeface="Cambria Math" panose="02040503050406030204" charset="0"/>
                    <a:ea typeface="华文中宋" panose="02010600040101010101" charset="-122"/>
                    <a:cs typeface="Cambria Math" panose="02040503050406030204" charset="0"/>
                  </a:rPr>
                  <a:t>。保证</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𝑎</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𝑏</m:t>
                    </m:r>
                  </m:oMath>
                </a14:m>
                <a:r>
                  <a:rPr lang="en-US" altLang="zh-CN" i="1">
                    <a:latin typeface="Cambria Math" panose="02040503050406030204" charset="0"/>
                    <a:ea typeface="华文中宋" panose="02010600040101010101" charset="-122"/>
                    <a:cs typeface="Cambria Math" panose="02040503050406030204" charset="0"/>
                  </a:rPr>
                  <a:t> </a:t>
                </a:r>
                <a:r>
                  <a:rPr lang="zh-CN" altLang="en-US">
                    <a:latin typeface="华文中宋" panose="02010600040101010101" charset="-122"/>
                    <a:ea typeface="华文中宋" panose="02010600040101010101" charset="-122"/>
                    <a:cs typeface="Cambria Math" panose="02040503050406030204" charset="0"/>
                  </a:rPr>
                  <a:t>互质</a:t>
                </a:r>
                <a:r>
                  <a:rPr lang="zh-CN" altLang="en-US">
                    <a:latin typeface="华文中宋" panose="02010600040101010101" charset="-122"/>
                    <a:ea typeface="华文中宋" panose="02010600040101010101" charset="-122"/>
                    <a:cs typeface="Cambria Math" panose="02040503050406030204" charset="0"/>
                  </a:rPr>
                  <a:t>即可。</a:t>
                </a:r>
                <a:endParaRPr lang="zh-CN" altLang="en-US">
                  <a:latin typeface="华文中宋" panose="02010600040101010101" charset="-122"/>
                  <a:ea typeface="华文中宋" panose="02010600040101010101" charset="-122"/>
                  <a:cs typeface="Cambria Math" panose="02040503050406030204" charset="0"/>
                </a:endParaRPr>
              </a:p>
              <a:p>
                <a:pPr fontAlgn="auto">
                  <a:lnSpc>
                    <a:spcPct val="150000"/>
                  </a:lnSpc>
                </a:pPr>
                <a:r>
                  <a:rPr lang="zh-CN" altLang="en-US">
                    <a:latin typeface="华文中宋" panose="02010600040101010101" charset="-122"/>
                    <a:ea typeface="华文中宋" panose="02010600040101010101" charset="-122"/>
                    <a:cs typeface="Cambria Math" panose="02040503050406030204" charset="0"/>
                  </a:rPr>
                  <a:t>复杂度：</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ad>
                      <m:radPr>
                        <m:degHide m:val="on"/>
                        <m:ctrlPr>
                          <a:rPr lang="en-US" altLang="zh-CN" i="1">
                            <a:latin typeface="Cambria Math" panose="02040503050406030204" charset="0"/>
                            <a:cs typeface="Cambria Math" panose="02040503050406030204" charset="0"/>
                          </a:rPr>
                        </m:ctrlPr>
                      </m:radPr>
                      <m:deg/>
                      <m:e>
                        <m:r>
                          <a:rPr lang="en-US" altLang="zh-CN" i="1">
                            <a:latin typeface="Cambria Math" panose="02040503050406030204" charset="0"/>
                            <a:cs typeface="Cambria Math" panose="02040503050406030204" charset="0"/>
                          </a:rPr>
                          <m:t>𝑦</m:t>
                        </m:r>
                      </m:e>
                    </m:rad>
                    <m:func>
                      <m:funcPr>
                        <m:ctrlPr>
                          <a:rPr lang="en-US" altLang="zh-CN">
                            <a:latin typeface="Cambria Math" panose="02040503050406030204"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log</m:t>
                        </m:r>
                      </m:fName>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𝑦</m:t>
                        </m:r>
                        <m:r>
                          <a:rPr lang="en-US" altLang="zh-CN" i="1">
                            <a:latin typeface="Cambria Math" panose="02040503050406030204" charset="0"/>
                            <a:cs typeface="Cambria Math" panose="02040503050406030204" charset="0"/>
                          </a:rPr>
                          <m:t>)</m:t>
                        </m:r>
                      </m:e>
                    </m:func>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09</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CF 2013E Prefix GCD</a:t>
            </a:r>
            <a:endParaRPr lang="en-US" altLang="zh-CN">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题目大意：给你</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𝑛</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个数，你可以将他们排成任意顺序。求所有前缀的</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𝑔𝑐𝑑</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的和的最小值，</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m:t>
                    </m:r>
                    <m:r>
                      <a:rPr lang="en-US" altLang="zh-CN" i="1">
                        <a:latin typeface="Cambria Math" panose="02040503050406030204" charset="0"/>
                        <a:ea typeface="华文中宋" panose="02010600040101010101" charset="-122"/>
                        <a:cs typeface="Cambria Math" panose="02040503050406030204" charset="0"/>
                      </a:rPr>
                      <m:t>≤</m:t>
                    </m:r>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10</m:t>
                        </m:r>
                      </m:e>
                      <m:sup>
                        <m:r>
                          <a:rPr lang="en-US" altLang="zh-CN" i="1">
                            <a:latin typeface="Cambria Math" panose="02040503050406030204" charset="0"/>
                            <a:ea typeface="华文中宋" panose="02010600040101010101" charset="-122"/>
                            <a:cs typeface="Cambria Math" panose="02040503050406030204" charset="0"/>
                          </a:rPr>
                          <m:t>5</m:t>
                        </m:r>
                      </m:sup>
                    </m:sSup>
                  </m:oMath>
                </a14:m>
                <a:r>
                  <a:rPr lang="zh-CN" altLang="en-US">
                    <a:latin typeface="Cambria Math" panose="02040503050406030204" charset="0"/>
                    <a:ea typeface="华文中宋" panose="02010600040101010101" charset="-122"/>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思路分析：对于这种确定顺序找最优解的问题，一个很常用的</a:t>
                </a:r>
                <a:r>
                  <a:rPr lang="zh-CN" altLang="en-US">
                    <a:latin typeface="Cambria Math" panose="02040503050406030204" charset="0"/>
                    <a:ea typeface="华文中宋" panose="02010600040101010101" charset="-122"/>
                    <a:cs typeface="Cambria Math" panose="02040503050406030204" charset="0"/>
                  </a:rPr>
                  <a:t>想法是：最优的排序</a:t>
                </a:r>
                <a:r>
                  <a:rPr lang="zh-CN" altLang="en-US">
                    <a:latin typeface="Cambria Math" panose="02040503050406030204" charset="0"/>
                    <a:ea typeface="华文中宋" panose="02010600040101010101" charset="-122"/>
                    <a:cs typeface="Cambria Math" panose="02040503050406030204" charset="0"/>
                  </a:rPr>
                  <a:t>改变之后不会变得</a:t>
                </a:r>
                <a:r>
                  <a:rPr lang="zh-CN" altLang="en-US">
                    <a:latin typeface="Cambria Math" panose="02040503050406030204" charset="0"/>
                    <a:ea typeface="华文中宋" panose="02010600040101010101" charset="-122"/>
                    <a:cs typeface="Cambria Math" panose="02040503050406030204" charset="0"/>
                  </a:rPr>
                  <a:t>更优。考虑一个又暴力又贪心的算法，我们将最小的数放在第一个，第二个位置选能使前两个位置</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𝑔𝑐𝑑</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最小的数，以此类推。</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正确性：记最小值的数为</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𝑎</m:t>
                    </m:r>
                  </m:oMath>
                </a14:m>
                <a:r>
                  <a:rPr lang="zh-CN" altLang="en-US">
                    <a:latin typeface="Cambria Math" panose="02040503050406030204" charset="0"/>
                    <a:ea typeface="华文中宋" panose="02010600040101010101" charset="-122"/>
                    <a:cs typeface="Cambria Math" panose="02040503050406030204" charset="0"/>
                  </a:rPr>
                  <a:t>，下证第一个位置放</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𝑎</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最优。若不然，我们将最优的排列中的</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𝑎</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移到最前面，其他不变。记</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𝑔</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𝑖</m:t>
                    </m:r>
                    <m:r>
                      <a:rPr lang="en-US" altLang="zh-CN" i="1">
                        <a:latin typeface="Cambria Math" panose="02040503050406030204" charset="0"/>
                        <a:ea typeface="华文中宋" panose="02010600040101010101" charset="-122"/>
                        <a:cs typeface="Cambria Math" panose="02040503050406030204" charset="0"/>
                      </a:rPr>
                      <m:t>]</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表示最优排列中的每个前缀</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𝑔𝑐𝑑</m:t>
                    </m:r>
                  </m:oMath>
                </a14:m>
                <a:r>
                  <a:rPr lang="zh-CN" altLang="en-US">
                    <a:latin typeface="Cambria Math" panose="02040503050406030204" charset="0"/>
                    <a:ea typeface="华文中宋" panose="02010600040101010101" charset="-122"/>
                    <a:cs typeface="Cambria Math" panose="02040503050406030204" charset="0"/>
                    <a:sym typeface="+mn-ea"/>
                  </a:rPr>
                  <a:t>，因为</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sym typeface="+mn-ea"/>
                      </a:rPr>
                      <m:t>𝑎</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𝑔𝑐𝑑</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𝑎</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𝑔</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𝑖</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𝑔</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𝑖</m:t>
                    </m:r>
                    <m:r>
                      <a:rPr lang="en-US" altLang="zh-CN" i="1">
                        <a:latin typeface="Cambria Math" panose="02040503050406030204" charset="0"/>
                        <a:ea typeface="华文中宋" panose="02010600040101010101" charset="-122"/>
                        <a:cs typeface="Cambria Math" panose="02040503050406030204" charset="0"/>
                        <a:sym typeface="+mn-ea"/>
                      </a:rPr>
                      <m:t>]</m:t>
                    </m:r>
                  </m:oMath>
                </a14:m>
                <a:r>
                  <a:rPr lang="en-US" altLang="zh-CN">
                    <a:latin typeface="Cambria Math" panose="02040503050406030204" charset="0"/>
                    <a:ea typeface="华文中宋" panose="02010600040101010101" charset="-122"/>
                    <a:cs typeface="Cambria Math" panose="02040503050406030204" charset="0"/>
                    <a:sym typeface="+mn-ea"/>
                  </a:rPr>
                  <a:t> </a:t>
                </a:r>
                <a:r>
                  <a:rPr lang="zh-CN" altLang="en-US">
                    <a:latin typeface="Cambria Math" panose="02040503050406030204" charset="0"/>
                    <a:ea typeface="华文中宋" panose="02010600040101010101" charset="-122"/>
                    <a:cs typeface="Cambria Math" panose="02040503050406030204" charset="0"/>
                    <a:sym typeface="+mn-ea"/>
                  </a:rPr>
                  <a:t>故新的方案不会更劣，同理可推得对任意前缀该算法都可得到最优</a:t>
                </a:r>
                <a:r>
                  <a:rPr lang="zh-CN" altLang="en-US">
                    <a:latin typeface="Cambria Math" panose="02040503050406030204" charset="0"/>
                    <a:ea typeface="华文中宋" panose="02010600040101010101" charset="-122"/>
                    <a:cs typeface="Cambria Math" panose="02040503050406030204" charset="0"/>
                    <a:sym typeface="+mn-ea"/>
                  </a:rPr>
                  <a:t>方案。</a:t>
                </a:r>
                <a:endParaRPr lang="zh-CN" altLang="en-US">
                  <a:latin typeface="Cambria Math" panose="02040503050406030204" charset="0"/>
                  <a:ea typeface="华文中宋" panose="02010600040101010101" charset="-122"/>
                  <a:cs typeface="Cambria Math" panose="02040503050406030204" charset="0"/>
                  <a:sym typeface="+mn-ea"/>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rPr>
                  <a:t>复杂度：注意到</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cs typeface="Cambria Math" panose="02040503050406030204" charset="0"/>
                      </a:rPr>
                      <m:t>𝑔𝑐𝑑</m:t>
                    </m:r>
                  </m:oMath>
                </a14:m>
                <a:r>
                  <a:rPr lang="en-US" altLang="zh-CN">
                    <a:latin typeface="Cambria Math" panose="02040503050406030204" charset="0"/>
                    <a:ea typeface="华文中宋" panose="02010600040101010101" charset="-122"/>
                    <a:cs typeface="Cambria Math" panose="02040503050406030204" charset="0"/>
                    <a:sym typeface="+mn-ea"/>
                  </a:rPr>
                  <a:t> </a:t>
                </a:r>
                <a:r>
                  <a:rPr lang="zh-CN" altLang="en-US">
                    <a:latin typeface="Cambria Math" panose="02040503050406030204" charset="0"/>
                    <a:ea typeface="华文中宋" panose="02010600040101010101" charset="-122"/>
                    <a:cs typeface="Cambria Math" panose="02040503050406030204" charset="0"/>
                    <a:sym typeface="+mn-ea"/>
                  </a:rPr>
                  <a:t>只会在前</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func>
                      <m:funcPr>
                        <m:ctrlPr>
                          <a:rPr lang="en-US" altLang="zh-CN">
                            <a:latin typeface="Cambria Math" panose="02040503050406030204"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log</m:t>
                        </m:r>
                      </m:fName>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e>
                    </m:func>
                    <m:r>
                      <a:rPr lang="en-US" altLang="zh-CN" i="1">
                        <a:latin typeface="Cambria Math" panose="02040503050406030204" charset="0"/>
                        <a:cs typeface="Cambria Math" panose="02040503050406030204" charset="0"/>
                      </a:rPr>
                      <m:t>)</m:t>
                    </m:r>
                  </m:oMath>
                </a14:m>
                <a:r>
                  <a:rPr lang="en-US" altLang="zh-CN">
                    <a:latin typeface="Cambria Math" panose="02040503050406030204" charset="0"/>
                    <a:ea typeface="华文中宋" panose="02010600040101010101" charset="-122"/>
                    <a:cs typeface="Cambria Math" panose="02040503050406030204" charset="0"/>
                    <a:sym typeface="+mn-ea"/>
                  </a:rPr>
                  <a:t> </a:t>
                </a:r>
                <a:r>
                  <a:rPr lang="zh-CN" altLang="en-US">
                    <a:latin typeface="Cambria Math" panose="02040503050406030204" charset="0"/>
                    <a:ea typeface="华文中宋" panose="02010600040101010101" charset="-122"/>
                    <a:cs typeface="Cambria Math" panose="02040503050406030204" charset="0"/>
                    <a:sym typeface="+mn-ea"/>
                  </a:rPr>
                  <a:t>次减小，故</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cs typeface="Cambria Math" panose="02040503050406030204" charset="0"/>
                      </a:rPr>
                      <m:t>𝑔𝑐𝑑</m:t>
                    </m:r>
                  </m:oMath>
                </a14:m>
                <a:r>
                  <a:rPr lang="en-US" altLang="zh-CN">
                    <a:latin typeface="Cambria Math" panose="02040503050406030204" charset="0"/>
                    <a:ea typeface="华文中宋" panose="02010600040101010101" charset="-122"/>
                    <a:cs typeface="Cambria Math" panose="02040503050406030204" charset="0"/>
                    <a:sym typeface="+mn-ea"/>
                  </a:rPr>
                  <a:t> </a:t>
                </a:r>
                <a:r>
                  <a:rPr lang="zh-CN" altLang="en-US">
                    <a:latin typeface="Cambria Math" panose="02040503050406030204" charset="0"/>
                    <a:ea typeface="华文中宋" panose="02010600040101010101" charset="-122"/>
                    <a:cs typeface="Cambria Math" panose="02040503050406030204" charset="0"/>
                    <a:sym typeface="+mn-ea"/>
                  </a:rPr>
                  <a:t>不变后即可任意放，复杂度为</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sSup>
                      <m:sSupPr>
                        <m:ctrlPr>
                          <a:rPr lang="en-US" altLang="zh-CN" i="1">
                            <a:latin typeface="Cambria Math" panose="02040503050406030204" charset="0"/>
                            <a:cs typeface="Cambria Math" panose="02040503050406030204" charset="0"/>
                          </a:rPr>
                        </m:ctrlPr>
                      </m:sSupPr>
                      <m:e>
                        <m:func>
                          <m:funcPr>
                            <m:ctrlPr>
                              <a:rPr lang="en-US" altLang="zh-CN">
                                <a:latin typeface="Cambria Math" panose="02040503050406030204"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log</m:t>
                            </m:r>
                          </m:fName>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𝑎</m:t>
                            </m:r>
                            <m:r>
                              <a:rPr lang="en-US" altLang="zh-CN" i="1">
                                <a:latin typeface="Cambria Math" panose="02040503050406030204" charset="0"/>
                                <a:cs typeface="Cambria Math" panose="02040503050406030204" charset="0"/>
                              </a:rPr>
                              <m:t>)</m:t>
                            </m:r>
                          </m:e>
                        </m:func>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10</a:t>
            </a:r>
            <a:endPar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txBox="1"/>
          <p:nvPr/>
        </p:nvSpPr>
        <p:spPr>
          <a:xfrm>
            <a:off x="1113704" y="1908176"/>
            <a:ext cx="1463675" cy="31534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rPr>
              <a:t>5</a:t>
            </a:r>
            <a:endPar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705" y="2668270"/>
            <a:ext cx="4783455" cy="768350"/>
          </a:xfrm>
          <a:prstGeom prst="rect">
            <a:avLst/>
          </a:prstGeom>
          <a:noFill/>
        </p:spPr>
        <p:txBody>
          <a:bodyPr wrap="square" rtlCol="0">
            <a:spAutoFit/>
          </a:bodyPr>
          <a:lstStyle/>
          <a:p>
            <a:pPr lvl="0"/>
            <a:r>
              <a:rPr lang="en-US" altLang="zh-CN" sz="4400" dirty="0">
                <a:solidFill>
                  <a:prstClr val="white"/>
                </a:solidFill>
                <a:latin typeface="华康俪金黑W8" panose="020B0809000000000000" pitchFamily="49" charset="-122"/>
                <a:ea typeface="华康俪金黑W8" panose="020B0809000000000000" pitchFamily="49" charset="-122"/>
              </a:rPr>
              <a:t>exgcd</a:t>
            </a:r>
            <a:endParaRPr lang="en-US" altLang="zh-CN" sz="4400" dirty="0">
              <a:solidFill>
                <a:prstClr val="white"/>
              </a:solidFill>
              <a:latin typeface="华康俪金黑W8" panose="020B0809000000000000" pitchFamily="49" charset="-122"/>
              <a:ea typeface="华康俪金黑W8" panose="020B0809000000000000" pitchFamily="49" charset="-122"/>
            </a:endParaRP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mc:Choice>
    <mc:Fallback>
      <p:transition spd="slow" advClick="0" advTm="3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txBox="1"/>
          <p:nvPr/>
        </p:nvSpPr>
        <p:spPr>
          <a:xfrm>
            <a:off x="1106396" y="1908176"/>
            <a:ext cx="1478290" cy="31547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rPr>
              <a:t>1</a:t>
            </a:r>
            <a:endParaRPr kumimoji="0" lang="zh-CN" altLang="en-US"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705" y="2668270"/>
            <a:ext cx="4783455" cy="768350"/>
          </a:xfrm>
          <a:prstGeom prst="rect">
            <a:avLst/>
          </a:prstGeom>
          <a:noFill/>
        </p:spPr>
        <p:txBody>
          <a:bodyPr wrap="square" rtlCol="0">
            <a:spAutoFit/>
          </a:bodyPr>
          <a:lstStyle/>
          <a:p>
            <a:pPr lvl="0"/>
            <a:r>
              <a:rPr lang="zh-CN" altLang="en-US" sz="4400" dirty="0">
                <a:solidFill>
                  <a:prstClr val="white"/>
                </a:solidFill>
                <a:latin typeface="华康俪金黑W8" panose="020B0809000000000000" pitchFamily="49" charset="-122"/>
                <a:ea typeface="华康俪金黑W8" panose="020B0809000000000000" pitchFamily="49" charset="-122"/>
              </a:rPr>
              <a:t>广度优先搜索</a:t>
            </a:r>
            <a:r>
              <a:rPr lang="en-US" altLang="zh-CN" sz="4400" dirty="0">
                <a:solidFill>
                  <a:prstClr val="white"/>
                </a:solidFill>
                <a:latin typeface="华康俪金黑W8" panose="020B0809000000000000" pitchFamily="49" charset="-122"/>
                <a:ea typeface="华康俪金黑W8" panose="020B0809000000000000" pitchFamily="49" charset="-122"/>
              </a:rPr>
              <a:t>(BFS)</a:t>
            </a:r>
            <a:endParaRPr lang="en-US" altLang="zh-CN" sz="4400" dirty="0">
              <a:solidFill>
                <a:prstClr val="white"/>
              </a:solidFill>
              <a:latin typeface="华康俪金黑W8" panose="020B0809000000000000" pitchFamily="49" charset="-122"/>
              <a:ea typeface="华康俪金黑W8" panose="020B0809000000000000" pitchFamily="49" charset="-122"/>
            </a:endParaRP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 name="文本框 13"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861" y="3598452"/>
            <a:ext cx="4410383" cy="91440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35" b="0" i="0" u="none" strike="noStrike" kern="1200" cap="none" spc="0" normalizeH="0" baseline="0" noProof="0">
                <a:ln>
                  <a:noFill/>
                </a:ln>
                <a:solidFill>
                  <a:prstClr val="white"/>
                </a:solidFill>
                <a:effectLst/>
                <a:uLnTx/>
                <a:uFillTx/>
                <a:latin typeface="Calibri Light" panose="020F0302020204030204" pitchFamily="34" charset="0"/>
                <a:ea typeface="等线" panose="02010600030101010101" charset="-122"/>
                <a:cs typeface="+mn-cs"/>
              </a:rPr>
              <a:t>广度优先搜索，即优先扩展浅层节点，逐渐深入的搜索算法。</a:t>
            </a:r>
            <a:endParaRPr kumimoji="0" lang="en-US" altLang="zh-CN" sz="1335" b="0" i="0" u="none" strike="noStrike" kern="1200" cap="none" spc="0" normalizeH="0" baseline="0" noProof="0">
              <a:ln>
                <a:noFill/>
              </a:ln>
              <a:solidFill>
                <a:prstClr val="white"/>
              </a:solidFill>
              <a:effectLst/>
              <a:uLnTx/>
              <a:uFillTx/>
              <a:latin typeface="Calibri Light" panose="020F0302020204030204" pitchFamily="34"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335" b="0" i="0" u="none" strike="noStrike" kern="1200" cap="none" spc="0" normalizeH="0" baseline="0" noProof="0">
              <a:ln>
                <a:noFill/>
              </a:ln>
              <a:solidFill>
                <a:prstClr val="white"/>
              </a:solidFill>
              <a:effectLst/>
              <a:uLnTx/>
              <a:uFillTx/>
              <a:latin typeface="Calibri Light" panose="020F0302020204030204" pitchFamily="34"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35" b="0" i="0" u="none" strike="noStrike" kern="1200" cap="none" spc="0" normalizeH="0" baseline="0" noProof="0">
                <a:ln>
                  <a:noFill/>
                </a:ln>
                <a:solidFill>
                  <a:prstClr val="white"/>
                </a:solidFill>
                <a:effectLst/>
                <a:uLnTx/>
                <a:uFillTx/>
                <a:latin typeface="Calibri Light" panose="020F0302020204030204" pitchFamily="34" charset="0"/>
                <a:ea typeface="等线" panose="02010600030101010101" charset="-122"/>
                <a:cs typeface="+mn-cs"/>
              </a:rPr>
              <a:t>广度优先搜索一般使用队列来实现。</a:t>
            </a:r>
            <a:endParaRPr kumimoji="0" lang="en-US" altLang="zh-CN" sz="1335" b="0" i="0" u="none" strike="noStrike" kern="1200" cap="none" spc="0" normalizeH="0" baseline="0" noProof="0">
              <a:ln>
                <a:noFill/>
              </a:ln>
              <a:solidFill>
                <a:prstClr val="white"/>
              </a:solidFill>
              <a:effectLst/>
              <a:uLnTx/>
              <a:uFillTx/>
              <a:latin typeface="Calibri Light" panose="020F0302020204030204" pitchFamily="34" charset="0"/>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mc:Choice>
    <mc:Fallback>
      <p:transition spd="slow" advClick="0" advTm="3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exgcd</a:t>
            </a:r>
            <a:endParaRPr lang="en-US" altLang="zh-CN">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题目大意：求解不定方程</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𝑎𝑥</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𝑏𝑦</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𝑐</m:t>
                    </m:r>
                  </m:oMath>
                </a14:m>
                <a:r>
                  <a:rPr lang="zh-CN" altLang="en-US">
                    <a:latin typeface="Cambria Math" panose="02040503050406030204" charset="0"/>
                    <a:ea typeface="华文中宋" panose="02010600040101010101" charset="-122"/>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思路分析：该方程有解的充分必要条件为</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𝑔𝑐𝑑</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𝑎</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𝑏</m:t>
                    </m:r>
                    <m:r>
                      <a:rPr lang="en-US" altLang="zh-CN" i="1">
                        <a:latin typeface="Cambria Math" panose="02040503050406030204" charset="0"/>
                        <a:ea typeface="华文中宋" panose="02010600040101010101" charset="-122"/>
                        <a:cs typeface="Cambria Math" panose="02040503050406030204" charset="0"/>
                      </a:rPr>
                      <m:t>)</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整除</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𝑐</m:t>
                    </m:r>
                  </m:oMath>
                </a14:m>
                <a:r>
                  <a:rPr lang="zh-CN" altLang="en-US">
                    <a:latin typeface="Cambria Math" panose="02040503050406030204" charset="0"/>
                    <a:ea typeface="华文中宋" panose="02010600040101010101" charset="-122"/>
                    <a:cs typeface="Cambria Math" panose="02040503050406030204" charset="0"/>
                  </a:rPr>
                  <a:t>，必要性</a:t>
                </a:r>
                <a:r>
                  <a:rPr lang="zh-CN" altLang="en-US">
                    <a:latin typeface="Cambria Math" panose="02040503050406030204" charset="0"/>
                    <a:ea typeface="华文中宋" panose="02010600040101010101" charset="-122"/>
                    <a:cs typeface="Cambria Math" panose="02040503050406030204" charset="0"/>
                  </a:rPr>
                  <a:t>显然，充分性通过求解</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𝑎𝑥</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𝑏𝑦</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𝑔𝑐𝑑</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𝑎</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𝑏</m:t>
                    </m:r>
                    <m:r>
                      <a:rPr lang="en-US" altLang="zh-CN" i="1">
                        <a:latin typeface="Cambria Math" panose="02040503050406030204" charset="0"/>
                        <a:ea typeface="华文中宋" panose="02010600040101010101" charset="-122"/>
                        <a:cs typeface="Cambria Math" panose="02040503050406030204" charset="0"/>
                      </a:rPr>
                      <m:t>)</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来证明。</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11</a:t>
            </a:r>
            <a:endPar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pic>
        <p:nvPicPr>
          <p:cNvPr id="7" name="图片 6"/>
          <p:cNvPicPr>
            <a:picLocks noChangeAspect="1"/>
          </p:cNvPicPr>
          <p:nvPr/>
        </p:nvPicPr>
        <p:blipFill>
          <a:blip r:embed="rId5"/>
          <a:stretch>
            <a:fillRect/>
          </a:stretch>
        </p:blipFill>
        <p:spPr>
          <a:xfrm>
            <a:off x="3001645" y="2505710"/>
            <a:ext cx="7846695" cy="4352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P1516 青蛙的约会</a:t>
            </a:r>
            <a:endParaRPr lang="en-US" altLang="zh-CN">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p:txBody>
      </p:sp>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12</a:t>
            </a:r>
            <a:endPar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2" imgW="914400" imgH="215900" progId="Equation.KSEE3">
                  <p:embed/>
                </p:oleObj>
              </mc:Choice>
              <mc:Fallback>
                <p:oleObj name="" r:id="rId2" imgW="914400" imgH="215900" progId="Equation.KSEE3">
                  <p:embed/>
                  <p:pic>
                    <p:nvPicPr>
                      <p:cNvPr id="0" name="图片 1024"/>
                      <p:cNvPicPr/>
                      <p:nvPr/>
                    </p:nvPicPr>
                    <p:blipFill>
                      <a:blip r:embed="rId3"/>
                      <a:stretch>
                        <a:fillRect/>
                      </a:stretch>
                    </p:blipFill>
                    <p:spPr>
                      <a:xfrm>
                        <a:off x="5638800" y="3321050"/>
                        <a:ext cx="914400" cy="215900"/>
                      </a:xfrm>
                      <a:prstGeom prst="rect">
                        <a:avLst/>
                      </a:prstGeom>
                    </p:spPr>
                  </p:pic>
                </p:oleObj>
              </mc:Fallback>
            </mc:AlternateContent>
          </a:graphicData>
        </a:graphic>
      </p:graphicFrame>
      <p:pic>
        <p:nvPicPr>
          <p:cNvPr id="6" name="图片 5"/>
          <p:cNvPicPr>
            <a:picLocks noChangeAspect="1"/>
          </p:cNvPicPr>
          <p:nvPr/>
        </p:nvPicPr>
        <p:blipFill>
          <a:blip r:embed="rId4"/>
          <a:stretch>
            <a:fillRect/>
          </a:stretch>
        </p:blipFill>
        <p:spPr>
          <a:xfrm>
            <a:off x="570865" y="1565910"/>
            <a:ext cx="10808335" cy="4224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P1516 青蛙的约会</a:t>
            </a:r>
            <a:endParaRPr lang="en-US" altLang="zh-CN">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思路分析：</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即求解方程</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𝑥</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𝑘𝑚</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𝑦</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𝑘𝑛</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𝑚𝑜𝑑</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𝑙</m:t>
                    </m:r>
                    <m:r>
                      <a:rPr lang="en-US" altLang="zh-CN" i="1">
                        <a:latin typeface="Cambria Math" panose="02040503050406030204" charset="0"/>
                        <a:ea typeface="华文中宋" panose="02010600040101010101" charset="-122"/>
                        <a:cs typeface="Cambria Math" panose="02040503050406030204" charset="0"/>
                      </a:rPr>
                      <m:t>)</m:t>
                    </m:r>
                  </m:oMath>
                </a14:m>
                <a:endParaRPr lang="en-US" altLang="zh-CN" i="1">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即</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𝑥</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𝑘𝑚</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𝑦</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𝑘𝑛</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𝑙𝑧</m:t>
                    </m:r>
                  </m:oMath>
                </a14:m>
                <a:endParaRPr lang="en-US" altLang="zh-CN" i="1">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即</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𝑛</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𝑚</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𝑘</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𝑙𝑧</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𝑥</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𝑦</m:t>
                    </m:r>
                  </m:oMath>
                </a14:m>
                <a:endParaRPr lang="en-US" altLang="zh-CN" i="1">
                  <a:latin typeface="Cambria Math" panose="02040503050406030204" charset="0"/>
                  <a:ea typeface="华文中宋" panose="02010600040101010101" charset="-122"/>
                  <a:cs typeface="Cambria Math" panose="02040503050406030204" charset="0"/>
                </a:endParaRPr>
              </a:p>
              <a:p>
                <a:pPr fontAlgn="auto">
                  <a:lnSpc>
                    <a:spcPct val="150000"/>
                  </a:lnSpc>
                </a:pPr>
                <a:r>
                  <a:rPr lang="en-US" altLang="zh-CN">
                    <a:latin typeface="Cambria Math" panose="02040503050406030204" charset="0"/>
                    <a:ea typeface="华文中宋" panose="02010600040101010101" charset="-122"/>
                    <a:cs typeface="Cambria Math" panose="02040503050406030204" charset="0"/>
                  </a:rPr>
                  <a:t>exgcd</a:t>
                </a:r>
                <a:r>
                  <a:rPr lang="zh-CN" altLang="en-US">
                    <a:latin typeface="Cambria Math" panose="02040503050406030204" charset="0"/>
                    <a:ea typeface="华文中宋" panose="02010600040101010101" charset="-122"/>
                    <a:cs typeface="Cambria Math" panose="02040503050406030204" charset="0"/>
                  </a:rPr>
                  <a:t>求解</a:t>
                </a:r>
                <a:r>
                  <a:rPr lang="zh-CN" altLang="en-US">
                    <a:latin typeface="Cambria Math" panose="02040503050406030204" charset="0"/>
                    <a:ea typeface="华文中宋" panose="02010600040101010101" charset="-122"/>
                    <a:cs typeface="Cambria Math" panose="02040503050406030204" charset="0"/>
                  </a:rPr>
                  <a:t>即可</a:t>
                </a: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12</a:t>
            </a:r>
            <a:endPar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txBox="1"/>
          <p:nvPr/>
        </p:nvSpPr>
        <p:spPr>
          <a:xfrm>
            <a:off x="1113704" y="1908176"/>
            <a:ext cx="1463675" cy="31534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rPr>
              <a:t>6</a:t>
            </a:r>
            <a:endPar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705" y="2668270"/>
            <a:ext cx="4783455" cy="768350"/>
          </a:xfrm>
          <a:prstGeom prst="rect">
            <a:avLst/>
          </a:prstGeom>
          <a:noFill/>
        </p:spPr>
        <p:txBody>
          <a:bodyPr wrap="square" rtlCol="0">
            <a:spAutoFit/>
          </a:bodyPr>
          <a:lstStyle/>
          <a:p>
            <a:pPr lvl="0"/>
            <a:r>
              <a:rPr lang="zh-CN" altLang="en-US" sz="4400" dirty="0">
                <a:solidFill>
                  <a:prstClr val="white"/>
                </a:solidFill>
                <a:latin typeface="华康俪金黑W8" panose="020B0809000000000000" pitchFamily="49" charset="-122"/>
                <a:ea typeface="华康俪金黑W8" panose="020B0809000000000000" pitchFamily="49" charset="-122"/>
              </a:rPr>
              <a:t>素数筛</a:t>
            </a:r>
            <a:r>
              <a:rPr lang="zh-CN" altLang="en-US" sz="4400" dirty="0">
                <a:solidFill>
                  <a:prstClr val="white"/>
                </a:solidFill>
                <a:latin typeface="华康俪金黑W8" panose="020B0809000000000000" pitchFamily="49" charset="-122"/>
                <a:ea typeface="华康俪金黑W8" panose="020B0809000000000000" pitchFamily="49" charset="-122"/>
              </a:rPr>
              <a:t>法</a:t>
            </a:r>
            <a:endParaRPr lang="zh-CN" altLang="en-US" sz="4400" dirty="0">
              <a:solidFill>
                <a:prstClr val="white"/>
              </a:solidFill>
              <a:latin typeface="华康俪金黑W8" panose="020B0809000000000000" pitchFamily="49" charset="-122"/>
              <a:ea typeface="华康俪金黑W8" panose="020B0809000000000000" pitchFamily="49" charset="-122"/>
            </a:endParaRP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mc:Choice>
    <mc:Fallback>
      <p:transition spd="slow" advClick="0" advTm="3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素数筛法</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题目大意：求出所有不大于</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的素数</a:t>
                </a:r>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m:t>
                    </m:r>
                    <m:r>
                      <a:rPr lang="en-US" altLang="zh-CN" i="1">
                        <a:latin typeface="Cambria Math" panose="02040503050406030204" charset="0"/>
                        <a:ea typeface="华文中宋" panose="02010600040101010101" charset="-122"/>
                        <a:cs typeface="Cambria Math" panose="02040503050406030204" charset="0"/>
                      </a:rPr>
                      <m:t>≤</m:t>
                    </m:r>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10</m:t>
                        </m:r>
                      </m:e>
                      <m:sup>
                        <m:r>
                          <a:rPr lang="en-US" altLang="zh-CN" i="1">
                            <a:latin typeface="Cambria Math" panose="02040503050406030204" charset="0"/>
                            <a:ea typeface="华文中宋" panose="02010600040101010101" charset="-122"/>
                            <a:cs typeface="Cambria Math" panose="02040503050406030204" charset="0"/>
                          </a:rPr>
                          <m:t>7</m:t>
                        </m:r>
                      </m:sup>
                    </m:sSup>
                  </m:oMath>
                </a14:m>
                <a:r>
                  <a:rPr lang="zh-CN" altLang="en-US">
                    <a:latin typeface="Cambria Math" panose="02040503050406030204" charset="0"/>
                    <a:ea typeface="华文中宋" panose="02010600040101010101" charset="-122"/>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13</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埃氏筛</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我们从小到大遍历所有数，如果是质数（没有被筛掉）就用它筛掉所有他的</a:t>
                </a:r>
                <a:r>
                  <a:rPr lang="zh-CN" altLang="en-US">
                    <a:latin typeface="Cambria Math" panose="02040503050406030204" charset="0"/>
                    <a:ea typeface="华文中宋" panose="02010600040101010101" charset="-122"/>
                    <a:cs typeface="Cambria Math" panose="02040503050406030204" charset="0"/>
                  </a:rPr>
                  <a:t>倍数。</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复杂度被证明为</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func>
                      <m:funcPr>
                        <m:ctrlPr>
                          <a:rPr lang="en-US" altLang="zh-CN">
                            <a:latin typeface="Cambria Math" panose="02040503050406030204"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log</m:t>
                        </m:r>
                      </m:fName>
                      <m:e>
                        <m:func>
                          <m:funcPr>
                            <m:ctrlPr>
                              <a:rPr lang="en-US" altLang="zh-CN">
                                <a:latin typeface="Cambria Math" panose="02040503050406030204"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log</m:t>
                            </m:r>
                          </m:fName>
                          <m:e>
                            <m:r>
                              <a:rPr lang="en-US" altLang="zh-CN" i="1">
                                <a:latin typeface="Cambria Math" panose="02040503050406030204" charset="0"/>
                                <a:cs typeface="Cambria Math" panose="02040503050406030204" charset="0"/>
                              </a:rPr>
                              <m:t>𝑛</m:t>
                            </m:r>
                          </m:e>
                        </m:func>
                      </m:e>
                    </m:func>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13</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欧拉筛（</a:t>
            </a:r>
            <a:r>
              <a:rPr lang="zh-CN" altLang="en-US">
                <a:latin typeface="华文中宋" panose="02010600040101010101" charset="-122"/>
                <a:ea typeface="华文中宋" panose="02010600040101010101" charset="-122"/>
              </a:rPr>
              <a:t>线性筛）</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我们发现在埃氏筛中每个数会被它的所有质因子筛掉，能不能使每个数只被筛掉一次</a:t>
                </a:r>
                <a:r>
                  <a:rPr lang="zh-CN" altLang="en-US">
                    <a:latin typeface="Cambria Math" panose="02040503050406030204" charset="0"/>
                    <a:ea typeface="华文中宋" panose="02010600040101010101" charset="-122"/>
                    <a:cs typeface="Cambria Math" panose="02040503050406030204" charset="0"/>
                  </a:rPr>
                  <a:t>呢？</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考虑</a:t>
                </a:r>
                <a:r>
                  <a:rPr lang="zh-CN" altLang="en-US">
                    <a:latin typeface="Cambria Math" panose="02040503050406030204" charset="0"/>
                    <a:ea typeface="华文中宋" panose="02010600040101010101" charset="-122"/>
                    <a:cs typeface="Cambria Math" panose="02040503050406030204" charset="0"/>
                  </a:rPr>
                  <a:t>以下代码：</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𝑗</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整除</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𝑖</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之后其他的</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𝑗</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𝑖</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一定已经被</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𝑗</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筛过了，这样我们就保证了每个数只被</a:t>
                </a:r>
                <a:r>
                  <a:rPr lang="zh-CN" altLang="en-US">
                    <a:latin typeface="Cambria Math" panose="02040503050406030204" charset="0"/>
                    <a:ea typeface="华文中宋" panose="02010600040101010101" charset="-122"/>
                    <a:cs typeface="Cambria Math" panose="02040503050406030204" charset="0"/>
                  </a:rPr>
                  <a:t>它</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最小的质因子筛掉。</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值得注意的是线性筛同时可以求出最小质因子，这在很多问题中是很</a:t>
                </a:r>
                <a:r>
                  <a:rPr lang="zh-CN" altLang="en-US">
                    <a:latin typeface="Cambria Math" panose="02040503050406030204" charset="0"/>
                    <a:ea typeface="华文中宋" panose="02010600040101010101" charset="-122"/>
                    <a:cs typeface="Cambria Math" panose="02040503050406030204" charset="0"/>
                  </a:rPr>
                  <a:t>需要的。</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13</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8795385" y="2049145"/>
            <a:ext cx="3333750" cy="2876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txBox="1"/>
          <p:nvPr/>
        </p:nvSpPr>
        <p:spPr>
          <a:xfrm>
            <a:off x="1113704" y="1908176"/>
            <a:ext cx="1463675" cy="31534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rPr>
              <a:t>7</a:t>
            </a:r>
            <a:endPar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705" y="2668270"/>
            <a:ext cx="4783455" cy="768350"/>
          </a:xfrm>
          <a:prstGeom prst="rect">
            <a:avLst/>
          </a:prstGeom>
          <a:noFill/>
        </p:spPr>
        <p:txBody>
          <a:bodyPr wrap="square" rtlCol="0">
            <a:spAutoFit/>
          </a:bodyPr>
          <a:lstStyle/>
          <a:p>
            <a:pPr lvl="0"/>
            <a:r>
              <a:rPr lang="zh-CN" altLang="en-US" sz="4400" dirty="0">
                <a:solidFill>
                  <a:prstClr val="white"/>
                </a:solidFill>
                <a:latin typeface="华康俪金黑W8" panose="020B0809000000000000" pitchFamily="49" charset="-122"/>
                <a:ea typeface="华康俪金黑W8" panose="020B0809000000000000" pitchFamily="49" charset="-122"/>
              </a:rPr>
              <a:t>博弈论</a:t>
            </a:r>
            <a:endParaRPr lang="zh-CN" altLang="en-US" sz="4400" dirty="0">
              <a:solidFill>
                <a:prstClr val="white"/>
              </a:solidFill>
              <a:latin typeface="华康俪金黑W8" panose="020B0809000000000000" pitchFamily="49" charset="-122"/>
              <a:ea typeface="华康俪金黑W8" panose="020B0809000000000000" pitchFamily="49" charset="-122"/>
            </a:endParaRP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mc:Choice>
    <mc:Fallback>
      <p:transition spd="slow" advClick="0" advTm="3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CF </a:t>
            </a:r>
            <a:r>
              <a:rPr lang="en-US" altLang="zh-CN">
                <a:latin typeface="华文中宋" panose="02010600040101010101" charset="-122"/>
                <a:ea typeface="华文中宋" panose="02010600040101010101" charset="-122"/>
                <a:sym typeface="+mn-ea"/>
              </a:rPr>
              <a:t>2030C</a:t>
            </a:r>
            <a:r>
              <a:rPr lang="en-US" altLang="zh-CN">
                <a:latin typeface="华文中宋" panose="02010600040101010101" charset="-122"/>
                <a:ea typeface="华文中宋" panose="02010600040101010101" charset="-122"/>
              </a:rPr>
              <a:t> A TRUE Battle</a:t>
            </a:r>
            <a:endParaRPr lang="en-US" altLang="zh-CN">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题目大意：给定</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𝑛</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个布尔值，甲乙两人轮流向其中添加</a:t>
                </a:r>
                <a:r>
                  <a:rPr lang="en-US" altLang="zh-CN">
                    <a:latin typeface="Cambria Math" panose="02040503050406030204" charset="0"/>
                    <a:ea typeface="华文中宋" panose="02010600040101010101" charset="-122"/>
                    <a:cs typeface="Cambria Math" panose="02040503050406030204" charset="0"/>
                  </a:rPr>
                  <a:t>‘</a:t>
                </a:r>
                <a:r>
                  <a:rPr lang="zh-CN" altLang="en-US">
                    <a:latin typeface="Cambria Math" panose="02040503050406030204" charset="0"/>
                    <a:ea typeface="华文中宋" panose="02010600040101010101" charset="-122"/>
                    <a:cs typeface="Cambria Math" panose="02040503050406030204" charset="0"/>
                    <a:sym typeface="+mn-ea"/>
                  </a:rPr>
                  <a:t>与</a:t>
                </a:r>
                <a:r>
                  <a:rPr lang="en-US" altLang="zh-CN">
                    <a:latin typeface="Cambria Math" panose="02040503050406030204" charset="0"/>
                    <a:ea typeface="华文中宋" panose="02010600040101010101" charset="-122"/>
                    <a:cs typeface="Cambria Math" panose="02040503050406030204" charset="0"/>
                  </a:rPr>
                  <a:t>’</a:t>
                </a:r>
                <a:r>
                  <a:rPr lang="zh-CN" altLang="en-US">
                    <a:latin typeface="Cambria Math" panose="02040503050406030204" charset="0"/>
                    <a:ea typeface="华文中宋" panose="02010600040101010101" charset="-122"/>
                    <a:cs typeface="Cambria Math" panose="02040503050406030204" charset="0"/>
                  </a:rPr>
                  <a:t>，</a:t>
                </a:r>
                <a:r>
                  <a:rPr lang="en-US" altLang="zh-CN">
                    <a:latin typeface="Cambria Math" panose="02040503050406030204" charset="0"/>
                    <a:ea typeface="华文中宋" panose="02010600040101010101" charset="-122"/>
                    <a:cs typeface="Cambria Math" panose="02040503050406030204" charset="0"/>
                  </a:rPr>
                  <a:t>‘</a:t>
                </a:r>
                <a:r>
                  <a:rPr lang="zh-CN" altLang="en-US">
                    <a:latin typeface="Cambria Math" panose="02040503050406030204" charset="0"/>
                    <a:ea typeface="华文中宋" panose="02010600040101010101" charset="-122"/>
                    <a:cs typeface="Cambria Math" panose="02040503050406030204" charset="0"/>
                  </a:rPr>
                  <a:t>或</a:t>
                </a:r>
                <a:r>
                  <a:rPr lang="en-US" altLang="zh-CN">
                    <a:latin typeface="Cambria Math" panose="02040503050406030204" charset="0"/>
                    <a:ea typeface="华文中宋" panose="02010600040101010101" charset="-122"/>
                    <a:cs typeface="Cambria Math" panose="02040503050406030204" charset="0"/>
                  </a:rPr>
                  <a:t>’</a:t>
                </a:r>
                <a:r>
                  <a:rPr lang="zh-CN" altLang="en-US">
                    <a:latin typeface="Cambria Math" panose="02040503050406030204" charset="0"/>
                    <a:ea typeface="华文中宋" panose="02010600040101010101" charset="-122"/>
                    <a:cs typeface="Cambria Math" panose="02040503050406030204" charset="0"/>
                  </a:rPr>
                  <a:t>运算符，</a:t>
                </a:r>
                <a14:m>
                  <m:oMath xmlns:m="http://schemas.openxmlformats.org/officeDocument/2006/math">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轮后形成一个由</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𝑛</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个布尔值与</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个运算符组成的表达式。若表达式结果为</a:t>
                </a:r>
                <a:r>
                  <a:rPr lang="en-US" altLang="zh-CN">
                    <a:latin typeface="Cambria Math" panose="02040503050406030204" charset="0"/>
                    <a:ea typeface="华文中宋" panose="02010600040101010101" charset="-122"/>
                    <a:cs typeface="Cambria Math" panose="02040503050406030204" charset="0"/>
                  </a:rPr>
                  <a:t>‘</a:t>
                </a:r>
                <a:r>
                  <a:rPr lang="zh-CN" altLang="en-US">
                    <a:latin typeface="Cambria Math" panose="02040503050406030204" charset="0"/>
                    <a:ea typeface="华文中宋" panose="02010600040101010101" charset="-122"/>
                    <a:cs typeface="Cambria Math" panose="02040503050406030204" charset="0"/>
                  </a:rPr>
                  <a:t>真</a:t>
                </a:r>
                <a:r>
                  <a:rPr lang="en-US" altLang="zh-CN">
                    <a:latin typeface="Cambria Math" panose="02040503050406030204" charset="0"/>
                    <a:ea typeface="华文中宋" panose="02010600040101010101" charset="-122"/>
                    <a:cs typeface="Cambria Math" panose="02040503050406030204" charset="0"/>
                  </a:rPr>
                  <a:t>’</a:t>
                </a:r>
                <a:r>
                  <a:rPr lang="zh-CN" altLang="en-US">
                    <a:latin typeface="Cambria Math" panose="02040503050406030204" charset="0"/>
                    <a:ea typeface="华文中宋" panose="02010600040101010101" charset="-122"/>
                    <a:cs typeface="Cambria Math" panose="02040503050406030204" charset="0"/>
                  </a:rPr>
                  <a:t>则甲赢，为</a:t>
                </a:r>
                <a:r>
                  <a:rPr lang="en-US" altLang="zh-CN">
                    <a:latin typeface="Cambria Math" panose="02040503050406030204" charset="0"/>
                    <a:ea typeface="华文中宋" panose="02010600040101010101" charset="-122"/>
                    <a:cs typeface="Cambria Math" panose="02040503050406030204" charset="0"/>
                  </a:rPr>
                  <a:t>‘</a:t>
                </a:r>
                <a:r>
                  <a:rPr lang="zh-CN" altLang="en-US">
                    <a:latin typeface="Cambria Math" panose="02040503050406030204" charset="0"/>
                    <a:ea typeface="华文中宋" panose="02010600040101010101" charset="-122"/>
                    <a:cs typeface="Cambria Math" panose="02040503050406030204" charset="0"/>
                  </a:rPr>
                  <a:t>假</a:t>
                </a:r>
                <a:r>
                  <a:rPr lang="en-US" altLang="zh-CN">
                    <a:latin typeface="Cambria Math" panose="02040503050406030204" charset="0"/>
                    <a:ea typeface="华文中宋" panose="02010600040101010101" charset="-122"/>
                    <a:cs typeface="Cambria Math" panose="02040503050406030204" charset="0"/>
                  </a:rPr>
                  <a:t>’</a:t>
                </a:r>
                <a:r>
                  <a:rPr lang="zh-CN" altLang="en-US">
                    <a:latin typeface="Cambria Math" panose="02040503050406030204" charset="0"/>
                    <a:ea typeface="华文中宋" panose="02010600040101010101" charset="-122"/>
                    <a:cs typeface="Cambria Math" panose="02040503050406030204" charset="0"/>
                  </a:rPr>
                  <a:t>则乙赢，若两人都以最优策略进行游戏，判断谁将获胜。注意</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与</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rPr>
                  <a:t>的优先级高于</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或</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rPr>
                  <a:t>。</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m:t>
                    </m:r>
                    <m:r>
                      <a:rPr lang="en-US" altLang="zh-CN" i="1">
                        <a:latin typeface="Cambria Math" panose="02040503050406030204" charset="0"/>
                        <a:ea typeface="华文中宋" panose="02010600040101010101" charset="-122"/>
                        <a:cs typeface="Cambria Math" panose="02040503050406030204" charset="0"/>
                      </a:rPr>
                      <m:t>≤</m:t>
                    </m:r>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10</m:t>
                        </m:r>
                      </m:e>
                      <m:sup>
                        <m:r>
                          <a:rPr lang="en-US" altLang="zh-CN" i="1">
                            <a:latin typeface="Cambria Math" panose="02040503050406030204" charset="0"/>
                            <a:ea typeface="华文中宋" panose="02010600040101010101" charset="-122"/>
                            <a:cs typeface="Cambria Math" panose="02040503050406030204" charset="0"/>
                          </a:rPr>
                          <m:t>6</m:t>
                        </m:r>
                      </m:sup>
                    </m:sSup>
                  </m:oMath>
                </a14:m>
                <a:r>
                  <a:rPr lang="zh-CN" altLang="en-US">
                    <a:latin typeface="Cambria Math" panose="02040503050406030204" charset="0"/>
                    <a:ea typeface="华文中宋" panose="02010600040101010101" charset="-122"/>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思路分析：显然甲一定会添加</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或</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rPr>
                  <a:t>，乙一定会添加</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与</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a:t>
                </a:r>
                <a:endParaRPr lang="zh-CN" altLang="en-US">
                  <a:latin typeface="Cambria Math" panose="02040503050406030204" charset="0"/>
                  <a:ea typeface="华文中宋" panose="02010600040101010101" charset="-122"/>
                  <a:cs typeface="Cambria Math" panose="02040503050406030204" charset="0"/>
                  <a:sym typeface="+mn-ea"/>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rPr>
                  <a:t>注意到因为</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或</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的优先级低，甲其实很容易获胜，只要在一个</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真</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的两侧添加</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或</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即可。</a:t>
                </a:r>
                <a:endParaRPr lang="zh-CN" altLang="en-US">
                  <a:latin typeface="Cambria Math" panose="02040503050406030204" charset="0"/>
                  <a:ea typeface="华文中宋" panose="02010600040101010101" charset="-122"/>
                  <a:cs typeface="Cambria Math" panose="02040503050406030204" charset="0"/>
                  <a:sym typeface="+mn-ea"/>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rPr>
                  <a:t>所以若第一个或最后一个值为</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真</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，则甲必胜；若有两个相邻的</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真</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，那么甲先向中间添加</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或</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也可以必胜；否则乙总能阻止甲向某个</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真</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的两侧添加</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或</a:t>
                </a:r>
                <a:r>
                  <a:rPr lang="en-US" altLang="zh-CN">
                    <a:latin typeface="Cambria Math" panose="02040503050406030204" charset="0"/>
                    <a:ea typeface="华文中宋" panose="02010600040101010101" charset="-122"/>
                    <a:cs typeface="Cambria Math" panose="02040503050406030204" charset="0"/>
                    <a:sym typeface="+mn-ea"/>
                  </a:rPr>
                  <a:t>’</a:t>
                </a:r>
                <a:r>
                  <a:rPr lang="zh-CN" altLang="en-US">
                    <a:latin typeface="Cambria Math" panose="02040503050406030204" charset="0"/>
                    <a:ea typeface="华文中宋" panose="02010600040101010101" charset="-122"/>
                    <a:cs typeface="Cambria Math" panose="02040503050406030204" charset="0"/>
                    <a:sym typeface="+mn-ea"/>
                  </a:rPr>
                  <a:t>，则甲</a:t>
                </a:r>
                <a:r>
                  <a:rPr lang="zh-CN" altLang="en-US">
                    <a:latin typeface="Cambria Math" panose="02040503050406030204" charset="0"/>
                    <a:ea typeface="华文中宋" panose="02010600040101010101" charset="-122"/>
                    <a:cs typeface="Cambria Math" panose="02040503050406030204" charset="0"/>
                    <a:sym typeface="+mn-ea"/>
                  </a:rPr>
                  <a:t>必败。</a:t>
                </a:r>
                <a:endParaRPr lang="zh-CN" altLang="en-US">
                  <a:latin typeface="Cambria Math" panose="02040503050406030204" charset="0"/>
                  <a:ea typeface="华文中宋" panose="02010600040101010101" charset="-122"/>
                  <a:cs typeface="Cambria Math" panose="02040503050406030204" charset="0"/>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r="-1167"/>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14</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Nim</a:t>
            </a:r>
            <a:r>
              <a:rPr lang="zh-CN" altLang="en-US">
                <a:latin typeface="华文中宋" panose="02010600040101010101" charset="-122"/>
                <a:ea typeface="华文中宋" panose="02010600040101010101" charset="-122"/>
              </a:rPr>
              <a:t>游戏</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结论：当</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sSub>
                      <m:sSubPr>
                        <m:ctrlPr>
                          <a:rPr lang="en-US" altLang="zh-CN" i="1">
                            <a:latin typeface="Cambria Math" panose="02040503050406030204" charset="0"/>
                            <a:ea typeface="华文中宋" panose="02010600040101010101" charset="-122"/>
                            <a:cs typeface="Cambria Math" panose="02040503050406030204" charset="0"/>
                          </a:rPr>
                        </m:ctrlPr>
                      </m:sSubPr>
                      <m:e>
                        <m:r>
                          <a:rPr lang="en-US" altLang="zh-CN" i="1">
                            <a:latin typeface="Cambria Math" panose="02040503050406030204" charset="0"/>
                            <a:ea typeface="华文中宋" panose="02010600040101010101" charset="-122"/>
                            <a:cs typeface="Cambria Math" panose="02040503050406030204" charset="0"/>
                          </a:rPr>
                          <m:t>𝑎</m:t>
                        </m:r>
                      </m:e>
                      <m:sub>
                        <m:r>
                          <a:rPr lang="en-US" altLang="zh-CN" i="1">
                            <a:latin typeface="Cambria Math" panose="02040503050406030204" charset="0"/>
                            <a:ea typeface="华文中宋" panose="02010600040101010101" charset="-122"/>
                            <a:cs typeface="Cambria Math" panose="02040503050406030204" charset="0"/>
                          </a:rPr>
                          <m:t>𝑖</m:t>
                        </m:r>
                      </m:sub>
                    </m:sSub>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的异或和为</a:t>
                </a:r>
                <a:r>
                  <a:rPr lang="en-US" altLang="zh-CN">
                    <a:latin typeface="Cambria Math" panose="02040503050406030204" charset="0"/>
                    <a:ea typeface="华文中宋" panose="02010600040101010101" charset="-122"/>
                    <a:cs typeface="Cambria Math" panose="02040503050406030204" charset="0"/>
                  </a:rPr>
                  <a:t> 0 </a:t>
                </a:r>
                <a:r>
                  <a:rPr lang="zh-CN" altLang="en-US">
                    <a:latin typeface="Cambria Math" panose="02040503050406030204" charset="0"/>
                    <a:ea typeface="华文中宋" panose="02010600040101010101" charset="-122"/>
                    <a:cs typeface="Cambria Math" panose="02040503050406030204" charset="0"/>
                  </a:rPr>
                  <a:t>时先手必败，否则先手必胜，证明</a:t>
                </a:r>
                <a:r>
                  <a:rPr lang="zh-CN" altLang="en-US">
                    <a:latin typeface="Cambria Math" panose="02040503050406030204" charset="0"/>
                    <a:ea typeface="华文中宋" panose="02010600040101010101" charset="-122"/>
                    <a:cs typeface="Cambria Math" panose="02040503050406030204" charset="0"/>
                  </a:rPr>
                  <a:t>见下页。</a:t>
                </a: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15</a:t>
            </a:r>
            <a:endPar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pic>
        <p:nvPicPr>
          <p:cNvPr id="6" name="图片 5"/>
          <p:cNvPicPr>
            <a:picLocks noChangeAspect="1"/>
          </p:cNvPicPr>
          <p:nvPr/>
        </p:nvPicPr>
        <p:blipFill>
          <a:blip r:embed="rId3"/>
          <a:stretch>
            <a:fillRect/>
          </a:stretch>
        </p:blipFill>
        <p:spPr>
          <a:xfrm>
            <a:off x="860425" y="1565910"/>
            <a:ext cx="10306050" cy="13455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袋鼠的迷宫加强版</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860425" y="1691005"/>
                <a:ext cx="10560050" cy="4077970"/>
              </a:xfrm>
              <a:prstGeom prst="rect">
                <a:avLst/>
              </a:prstGeom>
              <a:noFill/>
            </p:spPr>
            <p:txBody>
              <a:bodyPr wrap="square" rtlCol="0">
                <a:noAutofit/>
              </a:bodyPr>
              <a:p>
                <a:pPr fontAlgn="auto">
                  <a:lnSpc>
                    <a:spcPct val="150000"/>
                  </a:lnSpc>
                </a:pPr>
                <a:r>
                  <a:rPr lang="zh-CN" altLang="en-US">
                    <a:latin typeface="华文中宋" panose="02010600040101010101" charset="-122"/>
                    <a:ea typeface="华文中宋" panose="02010600040101010101" charset="-122"/>
                  </a:rPr>
                  <a:t>题目大意：</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𝑚</m:t>
                    </m:r>
                  </m:oMath>
                </a14:m>
                <a:r>
                  <a:rPr lang="zh-CN" altLang="en-US">
                    <a:latin typeface="Cambria Math" panose="02040503050406030204" charset="0"/>
                    <a:ea typeface="华文中宋" panose="02010600040101010101" charset="-122"/>
                    <a:cs typeface="Cambria Math" panose="02040503050406030204" charset="0"/>
                  </a:rPr>
                  <a:t>的</a:t>
                </a:r>
                <a:r>
                  <a:rPr lang="zh-CN" altLang="en-US">
                    <a:latin typeface="华文中宋" panose="02010600040101010101" charset="-122"/>
                    <a:ea typeface="华文中宋" panose="02010600040101010101" charset="-122"/>
                  </a:rPr>
                  <a:t>迷宫，一些位置是墙，问从某一点出发能否到达另一点，</a:t>
                </a:r>
                <a14:m>
                  <m:oMath xmlns:m="http://schemas.openxmlformats.org/officeDocument/2006/math">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𝑚</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10</m:t>
                        </m:r>
                      </m:e>
                      <m:sup>
                        <m:r>
                          <a:rPr lang="en-US" altLang="zh-CN" i="1">
                            <a:latin typeface="Cambria Math" panose="02040503050406030204" charset="0"/>
                            <a:cs typeface="Cambria Math" panose="02040503050406030204" charset="0"/>
                          </a:rPr>
                          <m:t>6</m:t>
                        </m:r>
                      </m:sup>
                    </m:sSup>
                  </m:oMath>
                </a14:m>
                <a:r>
                  <a:rPr lang="zh-CN" altLang="en-US"/>
                  <a:t>。</a:t>
                </a:r>
                <a:endParaRPr lang="zh-CN" altLang="en-US"/>
              </a:p>
              <a:p>
                <a:pPr fontAlgn="auto">
                  <a:lnSpc>
                    <a:spcPct val="150000"/>
                  </a:lnSpc>
                </a:pPr>
                <a:r>
                  <a:rPr lang="zh-CN" altLang="en-US">
                    <a:latin typeface="华文中宋" panose="02010600040101010101" charset="-122"/>
                    <a:ea typeface="华文中宋" panose="02010600040101010101" charset="-122"/>
                  </a:rPr>
                  <a:t>思路分析：使用队列维护走</a:t>
                </a:r>
                <a:r>
                  <a:rPr lang="en-US" altLang="zh-CN">
                    <a:latin typeface="华文中宋" panose="02010600040101010101" charset="-122"/>
                    <a:ea typeface="华文中宋" panose="02010600040101010101" charset="-122"/>
                  </a:rPr>
                  <a:t> i </a:t>
                </a:r>
                <a:r>
                  <a:rPr lang="zh-CN" altLang="en-US">
                    <a:latin typeface="华文中宋" panose="02010600040101010101" charset="-122"/>
                    <a:ea typeface="华文中宋" panose="02010600040101010101" charset="-122"/>
                  </a:rPr>
                  <a:t>步可以到达的点，每次取出队首，将所有相邻的空地放入队列，放入时判断一个点是否入队过，保证每个点只会被放入一次，复杂度</a:t>
                </a:r>
                <a:r>
                  <a:rPr lang="en-US" altLang="zh-CN">
                    <a:latin typeface="华文中宋" panose="02010600040101010101" charset="-122"/>
                    <a:ea typeface="华文中宋" panose="02010600040101010101" charset="-122"/>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𝑛𝑚</m:t>
                    </m:r>
                    <m:r>
                      <a:rPr lang="en-US" altLang="zh-CN" i="1">
                        <a:latin typeface="Cambria Math" panose="02040503050406030204" charset="0"/>
                        <a:cs typeface="Cambria Math" panose="02040503050406030204" charset="0"/>
                      </a:rPr>
                      <m:t>)</m:t>
                    </m:r>
                  </m:oMath>
                </a14:m>
                <a:r>
                  <a:rPr lang="zh-CN" altLang="en-US">
                    <a:latin typeface="华文中宋" panose="02010600040101010101" charset="-122"/>
                    <a:ea typeface="华文中宋" panose="02010600040101010101" charset="-122"/>
                  </a:rPr>
                  <a:t>。</a:t>
                </a:r>
                <a:endParaRPr lang="zh-CN" altLang="en-US"/>
              </a:p>
              <a:p>
                <a:pPr fontAlgn="auto">
                  <a:lnSpc>
                    <a:spcPct val="150000"/>
                  </a:lnSpc>
                </a:pPr>
                <a:endParaRPr lang="zh-CN" altLang="en-US">
                  <a:latin typeface="华文中宋" panose="02010600040101010101" charset="-122"/>
                  <a:ea typeface="华文中宋" panose="02010600040101010101"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860425" y="1691005"/>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01</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公平组合游戏</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定义：</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en-US" altLang="zh-CN">
                <a:latin typeface="Cambria Math" panose="02040503050406030204" charset="0"/>
                <a:ea typeface="华文中宋" panose="02010600040101010101" charset="-122"/>
                <a:cs typeface="Cambria Math" panose="02040503050406030204" charset="0"/>
              </a:rPr>
              <a:t>1.</a:t>
            </a:r>
            <a:r>
              <a:rPr lang="zh-CN" altLang="en-US">
                <a:latin typeface="Cambria Math" panose="02040503050406030204" charset="0"/>
                <a:ea typeface="华文中宋" panose="02010600040101010101" charset="-122"/>
                <a:cs typeface="Cambria Math" panose="02040503050406030204" charset="0"/>
              </a:rPr>
              <a:t>游戏有两个人参与，二者轮流做出决策，双方均知道游戏的完整信息。</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en-US" altLang="zh-CN">
                <a:latin typeface="Cambria Math" panose="02040503050406030204" charset="0"/>
                <a:ea typeface="华文中宋" panose="02010600040101010101" charset="-122"/>
                <a:cs typeface="Cambria Math" panose="02040503050406030204" charset="0"/>
              </a:rPr>
              <a:t>2.</a:t>
            </a:r>
            <a:r>
              <a:rPr lang="zh-CN" altLang="en-US">
                <a:latin typeface="Cambria Math" panose="02040503050406030204" charset="0"/>
                <a:ea typeface="华文中宋" panose="02010600040101010101" charset="-122"/>
                <a:cs typeface="Cambria Math" panose="02040503050406030204" charset="0"/>
              </a:rPr>
              <a:t>任意一个游戏者在某一确定状态可以作出的决策集合只与当前的状态有关，而与游戏者无关。</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en-US" altLang="zh-CN">
                <a:latin typeface="Cambria Math" panose="02040503050406030204" charset="0"/>
                <a:ea typeface="华文中宋" panose="02010600040101010101" charset="-122"/>
                <a:cs typeface="Cambria Math" panose="02040503050406030204" charset="0"/>
              </a:rPr>
              <a:t>3.</a:t>
            </a:r>
            <a:r>
              <a:rPr lang="zh-CN" altLang="en-US">
                <a:latin typeface="Cambria Math" panose="02040503050406030204" charset="0"/>
                <a:ea typeface="华文中宋" panose="02010600040101010101" charset="-122"/>
                <a:cs typeface="Cambria Math" panose="02040503050406030204" charset="0"/>
              </a:rPr>
              <a:t>游戏中的同一个状态不可能多次抵达，游戏以玩家无法行动为结束，且游戏一定会在有限步后以非平局结束。</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rPr>
              <a:t>若双方都以最优策略进行游戏，</a:t>
            </a:r>
            <a:r>
              <a:rPr lang="zh-CN" altLang="en-US">
                <a:latin typeface="Cambria Math" panose="02040503050406030204" charset="0"/>
                <a:ea typeface="华文中宋" panose="02010600040101010101" charset="-122"/>
                <a:cs typeface="Cambria Math" panose="02040503050406030204" charset="0"/>
              </a:rPr>
              <a:t>由定义结合归纳法即推出：</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en-US" altLang="zh-CN">
                <a:latin typeface="Cambria Math" panose="02040503050406030204" charset="0"/>
                <a:ea typeface="华文中宋" panose="02010600040101010101" charset="-122"/>
                <a:cs typeface="Cambria Math" panose="02040503050406030204" charset="0"/>
              </a:rPr>
              <a:t>1.</a:t>
            </a:r>
            <a:r>
              <a:rPr lang="zh-CN" altLang="en-US">
                <a:latin typeface="Cambria Math" panose="02040503050406030204" charset="0"/>
                <a:ea typeface="华文中宋" panose="02010600040101010101" charset="-122"/>
                <a:cs typeface="Cambria Math" panose="02040503050406030204" charset="0"/>
                <a:sym typeface="+mn-ea"/>
              </a:rPr>
              <a:t>某一</a:t>
            </a:r>
            <a:r>
              <a:rPr lang="zh-CN" altLang="en-US">
                <a:latin typeface="Cambria Math" panose="02040503050406030204" charset="0"/>
                <a:ea typeface="华文中宋" panose="02010600040101010101" charset="-122"/>
                <a:cs typeface="Cambria Math" panose="02040503050406030204" charset="0"/>
              </a:rPr>
              <a:t>状态要么先手必胜，要么</a:t>
            </a:r>
            <a:r>
              <a:rPr lang="zh-CN" altLang="en-US">
                <a:latin typeface="Cambria Math" panose="02040503050406030204" charset="0"/>
                <a:ea typeface="华文中宋" panose="02010600040101010101" charset="-122"/>
                <a:cs typeface="Cambria Math" panose="02040503050406030204" charset="0"/>
              </a:rPr>
              <a:t>先手必败。</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en-US" altLang="zh-CN">
                <a:latin typeface="Cambria Math" panose="02040503050406030204" charset="0"/>
                <a:ea typeface="华文中宋" panose="02010600040101010101" charset="-122"/>
                <a:cs typeface="Cambria Math" panose="02040503050406030204" charset="0"/>
              </a:rPr>
              <a:t>2.</a:t>
            </a:r>
            <a:r>
              <a:rPr lang="zh-CN" altLang="en-US">
                <a:latin typeface="Cambria Math" panose="02040503050406030204" charset="0"/>
                <a:ea typeface="华文中宋" panose="02010600040101010101" charset="-122"/>
                <a:cs typeface="Cambria Math" panose="02040503050406030204" charset="0"/>
              </a:rPr>
              <a:t>若某一状态的所有后继状态先手必胜，则该状态先手必败；若某一状态存在一个先手必败的后继状态，则该状态先手必胜。由此结合数学归纳法即可验证</a:t>
            </a:r>
            <a:r>
              <a:rPr lang="en-US" altLang="zh-CN">
                <a:latin typeface="Cambria Math" panose="02040503050406030204" charset="0"/>
                <a:ea typeface="华文中宋" panose="02010600040101010101" charset="-122"/>
                <a:cs typeface="Cambria Math" panose="02040503050406030204" charset="0"/>
              </a:rPr>
              <a:t> Nim </a:t>
            </a:r>
            <a:r>
              <a:rPr lang="zh-CN" altLang="en-US">
                <a:latin typeface="Cambria Math" panose="02040503050406030204" charset="0"/>
                <a:ea typeface="华文中宋" panose="02010600040101010101" charset="-122"/>
                <a:cs typeface="Cambria Math" panose="02040503050406030204" charset="0"/>
              </a:rPr>
              <a:t>游戏结论的</a:t>
            </a:r>
            <a:r>
              <a:rPr lang="zh-CN" altLang="en-US">
                <a:latin typeface="Cambria Math" panose="02040503050406030204" charset="0"/>
                <a:ea typeface="华文中宋" panose="02010600040101010101" charset="-122"/>
                <a:cs typeface="Cambria Math" panose="02040503050406030204" charset="0"/>
              </a:rPr>
              <a:t>正确性。</a:t>
            </a:r>
            <a:endParaRPr lang="zh-CN" altLang="en-US">
              <a:latin typeface="Cambria Math" panose="02040503050406030204" charset="0"/>
              <a:ea typeface="华文中宋" panose="02010600040101010101" charset="-122"/>
              <a:cs typeface="Cambria Math" panose="02040503050406030204" charset="0"/>
            </a:endParaRPr>
          </a:p>
        </p:txBody>
      </p:sp>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15</a:t>
            </a:r>
            <a:endPar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2" imgW="914400" imgH="215900" progId="Equation.KSEE3">
                  <p:embed/>
                </p:oleObj>
              </mc:Choice>
              <mc:Fallback>
                <p:oleObj name="" r:id="rId2" imgW="914400" imgH="215900" progId="Equation.KSEE3">
                  <p:embed/>
                  <p:pic>
                    <p:nvPicPr>
                      <p:cNvPr id="0" name="图片 1024"/>
                      <p:cNvPicPr/>
                      <p:nvPr/>
                    </p:nvPicPr>
                    <p:blipFill>
                      <a:blip r:embed="rId3"/>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SG</a:t>
            </a:r>
            <a:r>
              <a:rPr lang="zh-CN" altLang="en-US">
                <a:latin typeface="华文中宋" panose="02010600040101010101" charset="-122"/>
                <a:ea typeface="华文中宋" panose="02010600040101010101" charset="-122"/>
              </a:rPr>
              <a:t>定理</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endParaRPr lang="en-US" altLang="zh-CN">
              <a:latin typeface="Cambria Math" panose="02040503050406030204" charset="0"/>
              <a:ea typeface="华文中宋" panose="02010600040101010101" charset="-122"/>
              <a:cs typeface="Cambria Math" panose="02040503050406030204" charset="0"/>
            </a:endParaRPr>
          </a:p>
          <a:p>
            <a:pPr fontAlgn="auto">
              <a:lnSpc>
                <a:spcPct val="150000"/>
              </a:lnSpc>
            </a:pPr>
            <a:endParaRPr lang="en-US" altLang="zh-CN">
              <a:latin typeface="Cambria Math" panose="02040503050406030204" charset="0"/>
              <a:ea typeface="华文中宋" panose="02010600040101010101" charset="-122"/>
              <a:cs typeface="Cambria Math" panose="02040503050406030204" charset="0"/>
            </a:endParaRPr>
          </a:p>
          <a:p>
            <a:pPr fontAlgn="auto">
              <a:lnSpc>
                <a:spcPct val="150000"/>
              </a:lnSpc>
            </a:pPr>
            <a:endParaRPr lang="en-US" altLang="zh-CN">
              <a:latin typeface="Cambria Math" panose="02040503050406030204" charset="0"/>
              <a:ea typeface="华文中宋" panose="02010600040101010101" charset="-122"/>
              <a:cs typeface="Cambria Math" panose="02040503050406030204" charset="0"/>
            </a:endParaRPr>
          </a:p>
          <a:p>
            <a:pPr fontAlgn="auto">
              <a:lnSpc>
                <a:spcPct val="150000"/>
              </a:lnSpc>
            </a:pPr>
            <a:endParaRPr lang="en-US" altLang="zh-CN">
              <a:latin typeface="Cambria Math" panose="02040503050406030204" charset="0"/>
              <a:ea typeface="华文中宋" panose="02010600040101010101" charset="-122"/>
              <a:cs typeface="Cambria Math" panose="02040503050406030204" charset="0"/>
            </a:endParaRPr>
          </a:p>
          <a:p>
            <a:pPr fontAlgn="auto">
              <a:lnSpc>
                <a:spcPct val="150000"/>
              </a:lnSpc>
            </a:pPr>
            <a:endParaRPr lang="en-US" altLang="zh-CN">
              <a:latin typeface="Cambria Math" panose="02040503050406030204" charset="0"/>
              <a:ea typeface="华文中宋" panose="02010600040101010101" charset="-122"/>
              <a:cs typeface="Cambria Math" panose="02040503050406030204" charset="0"/>
            </a:endParaRPr>
          </a:p>
          <a:p>
            <a:pPr fontAlgn="auto">
              <a:lnSpc>
                <a:spcPct val="150000"/>
              </a:lnSpc>
            </a:pPr>
            <a:endParaRPr lang="en-US" altLang="zh-CN">
              <a:latin typeface="Cambria Math" panose="02040503050406030204" charset="0"/>
              <a:ea typeface="华文中宋" panose="02010600040101010101" charset="-122"/>
              <a:cs typeface="Cambria Math" panose="02040503050406030204" charset="0"/>
            </a:endParaRPr>
          </a:p>
          <a:p>
            <a:pPr fontAlgn="auto">
              <a:lnSpc>
                <a:spcPct val="150000"/>
              </a:lnSpc>
            </a:pPr>
            <a:endParaRPr lang="en-US" altLang="zh-CN">
              <a:latin typeface="Cambria Math" panose="02040503050406030204" charset="0"/>
              <a:ea typeface="华文中宋" panose="02010600040101010101" charset="-122"/>
              <a:cs typeface="Cambria Math" panose="02040503050406030204" charset="0"/>
            </a:endParaRPr>
          </a:p>
          <a:p>
            <a:pPr fontAlgn="auto">
              <a:lnSpc>
                <a:spcPct val="150000"/>
              </a:lnSpc>
            </a:pPr>
            <a:endParaRPr lang="en-US" altLang="zh-CN">
              <a:latin typeface="Cambria Math" panose="02040503050406030204" charset="0"/>
              <a:ea typeface="华文中宋" panose="02010600040101010101" charset="-122"/>
              <a:cs typeface="Cambria Math" panose="02040503050406030204" charset="0"/>
            </a:endParaRPr>
          </a:p>
          <a:p>
            <a:pPr fontAlgn="auto">
              <a:lnSpc>
                <a:spcPct val="150000"/>
              </a:lnSpc>
            </a:pPr>
            <a:endParaRPr lang="en-US" altLang="zh-CN">
              <a:latin typeface="Cambria Math" panose="02040503050406030204" charset="0"/>
              <a:ea typeface="华文中宋" panose="02010600040101010101" charset="-122"/>
              <a:cs typeface="Cambria Math" panose="02040503050406030204" charset="0"/>
            </a:endParaRPr>
          </a:p>
          <a:p>
            <a:pPr fontAlgn="auto">
              <a:lnSpc>
                <a:spcPct val="150000"/>
              </a:lnSpc>
            </a:pPr>
            <a:endParaRPr lang="en-US" altLang="zh-CN">
              <a:latin typeface="Cambria Math" panose="02040503050406030204" charset="0"/>
              <a:ea typeface="华文中宋" panose="02010600040101010101" charset="-122"/>
              <a:cs typeface="Cambria Math" panose="02040503050406030204" charset="0"/>
            </a:endParaRPr>
          </a:p>
          <a:p>
            <a:pPr fontAlgn="auto">
              <a:lnSpc>
                <a:spcPct val="150000"/>
              </a:lnSpc>
            </a:pPr>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详细证明可以参考</a:t>
            </a:r>
            <a:r>
              <a:rPr lang="en-US" altLang="zh-CN">
                <a:latin typeface="Cambria Math" panose="02040503050406030204" charset="0"/>
                <a:ea typeface="华文中宋" panose="02010600040101010101" charset="-122"/>
                <a:cs typeface="Cambria Math" panose="02040503050406030204" charset="0"/>
              </a:rPr>
              <a:t>oi-wiki</a:t>
            </a:r>
            <a:r>
              <a:rPr lang="zh-CN" altLang="en-US">
                <a:latin typeface="Cambria Math" panose="02040503050406030204" charset="0"/>
                <a:ea typeface="华文中宋" panose="02010600040101010101" charset="-122"/>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p:txBody>
      </p:sp>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16</a:t>
            </a:r>
            <a:endPar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2" imgW="914400" imgH="215900" progId="Equation.KSEE3">
                  <p:embed/>
                </p:oleObj>
              </mc:Choice>
              <mc:Fallback>
                <p:oleObj name="" r:id="rId2" imgW="914400" imgH="215900" progId="Equation.KSEE3">
                  <p:embed/>
                  <p:pic>
                    <p:nvPicPr>
                      <p:cNvPr id="0" name="图片 1024"/>
                      <p:cNvPicPr/>
                      <p:nvPr/>
                    </p:nvPicPr>
                    <p:blipFill>
                      <a:blip r:embed="rId3"/>
                      <a:stretch>
                        <a:fillRect/>
                      </a:stretch>
                    </p:blipFill>
                    <p:spPr>
                      <a:xfrm>
                        <a:off x="5638800" y="3321050"/>
                        <a:ext cx="914400" cy="215900"/>
                      </a:xfrm>
                      <a:prstGeom prst="rect">
                        <a:avLst/>
                      </a:prstGeom>
                    </p:spPr>
                  </p:pic>
                </p:oleObj>
              </mc:Fallback>
            </mc:AlternateContent>
          </a:graphicData>
        </a:graphic>
      </p:graphicFrame>
      <p:pic>
        <p:nvPicPr>
          <p:cNvPr id="6" name="图片 5"/>
          <p:cNvPicPr>
            <a:picLocks noChangeAspect="1"/>
          </p:cNvPicPr>
          <p:nvPr/>
        </p:nvPicPr>
        <p:blipFill>
          <a:blip r:embed="rId4"/>
          <a:stretch>
            <a:fillRect/>
          </a:stretch>
        </p:blipFill>
        <p:spPr>
          <a:xfrm>
            <a:off x="860425" y="1565910"/>
            <a:ext cx="10352405" cy="3970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CF 2004E Not a Nim Problem</a:t>
            </a:r>
            <a:endParaRPr lang="en-US" altLang="zh-CN">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题目大意：</a:t>
                </a:r>
                <a14:m>
                  <m:oMath xmlns:m="http://schemas.openxmlformats.org/officeDocument/2006/math">
                    <m:r>
                      <a:rPr lang="en-US" altLang="zh-CN" i="1">
                        <a:latin typeface="Cambria Math" panose="02040503050406030204" charset="0"/>
                        <a:cs typeface="Cambria Math" panose="02040503050406030204" charset="0"/>
                      </a:rPr>
                      <m:t>𝑛</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堆石子，每堆有</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sSub>
                      <m:sSubPr>
                        <m:ctrlPr>
                          <a:rPr lang="en-US" altLang="zh-CN" i="1">
                            <a:latin typeface="Cambria Math" panose="02040503050406030204" charset="0"/>
                            <a:ea typeface="华文中宋" panose="02010600040101010101" charset="-122"/>
                            <a:cs typeface="Cambria Math" panose="02040503050406030204" charset="0"/>
                          </a:rPr>
                        </m:ctrlPr>
                      </m:sSubPr>
                      <m:e>
                        <m:r>
                          <a:rPr lang="en-US" altLang="zh-CN" i="1">
                            <a:latin typeface="Cambria Math" panose="02040503050406030204" charset="0"/>
                            <a:ea typeface="华文中宋" panose="02010600040101010101" charset="-122"/>
                            <a:cs typeface="Cambria Math" panose="02040503050406030204" charset="0"/>
                          </a:rPr>
                          <m:t>𝑎</m:t>
                        </m:r>
                      </m:e>
                      <m:sub>
                        <m:r>
                          <a:rPr lang="en-US" altLang="zh-CN" i="1">
                            <a:latin typeface="Cambria Math" panose="02040503050406030204" charset="0"/>
                            <a:ea typeface="华文中宋" panose="02010600040101010101" charset="-122"/>
                            <a:cs typeface="Cambria Math" panose="02040503050406030204" charset="0"/>
                          </a:rPr>
                          <m:t>𝑖</m:t>
                        </m:r>
                      </m:sub>
                    </m:sSub>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个，每次可以任选一堆，取出若干个，取出的数目和原本的数目必须互质。取走最后石子的人获胜。</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m:t>
                    </m:r>
                    <m:r>
                      <a:rPr lang="en-US" altLang="zh-CN" i="1">
                        <a:latin typeface="Cambria Math" panose="02040503050406030204" charset="0"/>
                        <a:ea typeface="华文中宋" panose="02010600040101010101" charset="-122"/>
                        <a:cs typeface="Cambria Math" panose="02040503050406030204" charset="0"/>
                      </a:rPr>
                      <m:t>≤</m:t>
                    </m:r>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10</m:t>
                        </m:r>
                      </m:e>
                      <m:sup>
                        <m:r>
                          <a:rPr lang="en-US" altLang="zh-CN" i="1">
                            <a:latin typeface="Cambria Math" panose="02040503050406030204" charset="0"/>
                            <a:ea typeface="华文中宋" panose="02010600040101010101" charset="-122"/>
                            <a:cs typeface="Cambria Math" panose="02040503050406030204" charset="0"/>
                          </a:rPr>
                          <m:t>5</m:t>
                        </m:r>
                      </m:sup>
                    </m:sSup>
                  </m:oMath>
                </a14:m>
                <a:r>
                  <a:rPr lang="zh-CN" altLang="en-US">
                    <a:latin typeface="Cambria Math" panose="02040503050406030204" charset="0"/>
                    <a:ea typeface="华文中宋" panose="02010600040101010101" charset="-122"/>
                    <a:cs typeface="Cambria Math" panose="02040503050406030204" charset="0"/>
                  </a:rPr>
                  <a:t>，</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𝑎</m:t>
                    </m:r>
                    <m:r>
                      <a:rPr lang="en-US" altLang="zh-CN" i="1">
                        <a:latin typeface="Cambria Math" panose="02040503050406030204" charset="0"/>
                        <a:ea typeface="华文中宋" panose="02010600040101010101" charset="-122"/>
                        <a:cs typeface="Cambria Math" panose="02040503050406030204" charset="0"/>
                      </a:rPr>
                      <m:t>≤</m:t>
                    </m:r>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10</m:t>
                        </m:r>
                      </m:e>
                      <m:sup>
                        <m:r>
                          <a:rPr lang="en-US" altLang="zh-CN" i="1">
                            <a:latin typeface="Cambria Math" panose="02040503050406030204" charset="0"/>
                            <a:ea typeface="华文中宋" panose="02010600040101010101" charset="-122"/>
                            <a:cs typeface="Cambria Math" panose="02040503050406030204" charset="0"/>
                          </a:rPr>
                          <m:t>7</m:t>
                        </m:r>
                      </m:sup>
                    </m:sSup>
                  </m:oMath>
                </a14:m>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思路分析：</a:t>
                </a:r>
                <a:r>
                  <a:rPr lang="zh-CN" altLang="en-US">
                    <a:latin typeface="Cambria Math" panose="02040503050406030204" charset="0"/>
                    <a:ea typeface="华文中宋" panose="02010600040101010101" charset="-122"/>
                    <a:cs typeface="Cambria Math" panose="02040503050406030204" charset="0"/>
                    <a:sym typeface="+mn-ea"/>
                  </a:rPr>
                  <a:t>手玩打表猜结论</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显然是</a:t>
                </a:r>
                <a:r>
                  <a:rPr lang="zh-CN" altLang="en-US">
                    <a:latin typeface="Cambria Math" panose="02040503050406030204" charset="0"/>
                    <a:ea typeface="华文中宋" panose="02010600040101010101" charset="-122"/>
                    <a:cs typeface="Cambria Math" panose="02040503050406030204" charset="0"/>
                  </a:rPr>
                  <a:t>公平组合游戏。</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易得取之前的数目与取之后的</a:t>
                </a:r>
                <a:r>
                  <a:rPr lang="zh-CN" altLang="en-US">
                    <a:latin typeface="Cambria Math" panose="02040503050406030204" charset="0"/>
                    <a:ea typeface="华文中宋" panose="02010600040101010101" charset="-122"/>
                    <a:cs typeface="Cambria Math" panose="02040503050406030204" charset="0"/>
                  </a:rPr>
                  <a:t>数目互质。</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考虑一堆石子的</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𝑆𝐺</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值，由定义</a:t>
                </a:r>
                <a:r>
                  <a:rPr lang="en-US" altLang="zh-CN">
                    <a:latin typeface="Cambria Math" panose="02040503050406030204" charset="0"/>
                    <a:ea typeface="华文中宋" panose="02010600040101010101" charset="-122"/>
                    <a:cs typeface="Cambria Math" panose="02040503050406030204" charset="0"/>
                  </a:rPr>
                  <a:t>1</a:t>
                </a:r>
                <a:r>
                  <a:rPr lang="zh-CN" altLang="en-US">
                    <a:latin typeface="Cambria Math" panose="02040503050406030204" charset="0"/>
                    <a:ea typeface="华文中宋" panose="02010600040101010101" charset="-122"/>
                    <a:cs typeface="Cambria Math" panose="02040503050406030204" charset="0"/>
                  </a:rPr>
                  <a:t>到</a:t>
                </a:r>
                <a:r>
                  <a:rPr lang="en-US" altLang="zh-CN">
                    <a:latin typeface="Cambria Math" panose="02040503050406030204" charset="0"/>
                    <a:ea typeface="华文中宋" panose="02010600040101010101" charset="-122"/>
                    <a:cs typeface="Cambria Math" panose="02040503050406030204" charset="0"/>
                  </a:rPr>
                  <a:t>10</a:t>
                </a:r>
                <a:r>
                  <a:rPr lang="zh-CN" altLang="en-US">
                    <a:latin typeface="Cambria Math" panose="02040503050406030204" charset="0"/>
                    <a:ea typeface="华文中宋" panose="02010600040101010101" charset="-122"/>
                    <a:cs typeface="Cambria Math" panose="02040503050406030204" charset="0"/>
                  </a:rPr>
                  <a:t>的</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𝑆𝐺</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值依次为</a:t>
                </a:r>
                <a:r>
                  <a:rPr lang="en-US" altLang="zh-CN">
                    <a:latin typeface="Cambria Math" panose="02040503050406030204" charset="0"/>
                    <a:ea typeface="华文中宋" panose="02010600040101010101" charset="-122"/>
                    <a:cs typeface="Cambria Math" panose="02040503050406030204" charset="0"/>
                  </a:rPr>
                  <a:t> 1</a:t>
                </a:r>
                <a:r>
                  <a:rPr lang="zh-CN" altLang="en-US">
                    <a:latin typeface="Cambria Math" panose="02040503050406030204" charset="0"/>
                    <a:ea typeface="华文中宋" panose="02010600040101010101" charset="-122"/>
                    <a:cs typeface="Cambria Math" panose="02040503050406030204" charset="0"/>
                  </a:rPr>
                  <a:t>，</a:t>
                </a:r>
                <a:r>
                  <a:rPr lang="en-US" altLang="zh-CN">
                    <a:latin typeface="Cambria Math" panose="02040503050406030204" charset="0"/>
                    <a:ea typeface="华文中宋" panose="02010600040101010101" charset="-122"/>
                    <a:cs typeface="Cambria Math" panose="02040503050406030204" charset="0"/>
                  </a:rPr>
                  <a:t>0</a:t>
                </a:r>
                <a:r>
                  <a:rPr lang="zh-CN" altLang="en-US">
                    <a:latin typeface="Cambria Math" panose="02040503050406030204" charset="0"/>
                    <a:ea typeface="华文中宋" panose="02010600040101010101" charset="-122"/>
                    <a:cs typeface="Cambria Math" panose="02040503050406030204" charset="0"/>
                  </a:rPr>
                  <a:t>，</a:t>
                </a:r>
                <a:r>
                  <a:rPr lang="en-US" altLang="zh-CN">
                    <a:latin typeface="Cambria Math" panose="02040503050406030204" charset="0"/>
                    <a:ea typeface="华文中宋" panose="02010600040101010101" charset="-122"/>
                    <a:cs typeface="Cambria Math" panose="02040503050406030204" charset="0"/>
                  </a:rPr>
                  <a:t>2</a:t>
                </a:r>
                <a:r>
                  <a:rPr lang="zh-CN" altLang="en-US">
                    <a:latin typeface="Cambria Math" panose="02040503050406030204" charset="0"/>
                    <a:ea typeface="华文中宋" panose="02010600040101010101" charset="-122"/>
                    <a:cs typeface="Cambria Math" panose="02040503050406030204" charset="0"/>
                  </a:rPr>
                  <a:t>，</a:t>
                </a:r>
                <a:r>
                  <a:rPr lang="en-US" altLang="zh-CN">
                    <a:latin typeface="Cambria Math" panose="02040503050406030204" charset="0"/>
                    <a:ea typeface="华文中宋" panose="02010600040101010101" charset="-122"/>
                    <a:cs typeface="Cambria Math" panose="02040503050406030204" charset="0"/>
                  </a:rPr>
                  <a:t>0</a:t>
                </a:r>
                <a:r>
                  <a:rPr lang="zh-CN" altLang="en-US">
                    <a:latin typeface="Cambria Math" panose="02040503050406030204" charset="0"/>
                    <a:ea typeface="华文中宋" panose="02010600040101010101" charset="-122"/>
                    <a:cs typeface="Cambria Math" panose="02040503050406030204" charset="0"/>
                  </a:rPr>
                  <a:t>，</a:t>
                </a:r>
                <a:r>
                  <a:rPr lang="en-US" altLang="zh-CN">
                    <a:latin typeface="Cambria Math" panose="02040503050406030204" charset="0"/>
                    <a:ea typeface="华文中宋" panose="02010600040101010101" charset="-122"/>
                    <a:cs typeface="Cambria Math" panose="02040503050406030204" charset="0"/>
                  </a:rPr>
                  <a:t>3</a:t>
                </a:r>
                <a:r>
                  <a:rPr lang="zh-CN" altLang="en-US">
                    <a:latin typeface="Cambria Math" panose="02040503050406030204" charset="0"/>
                    <a:ea typeface="华文中宋" panose="02010600040101010101" charset="-122"/>
                    <a:cs typeface="Cambria Math" panose="02040503050406030204" charset="0"/>
                  </a:rPr>
                  <a:t>，</a:t>
                </a:r>
                <a:r>
                  <a:rPr lang="en-US" altLang="zh-CN">
                    <a:latin typeface="Cambria Math" panose="02040503050406030204" charset="0"/>
                    <a:ea typeface="华文中宋" panose="02010600040101010101" charset="-122"/>
                    <a:cs typeface="Cambria Math" panose="02040503050406030204" charset="0"/>
                  </a:rPr>
                  <a:t>0</a:t>
                </a:r>
                <a:r>
                  <a:rPr lang="zh-CN" altLang="en-US">
                    <a:latin typeface="Cambria Math" panose="02040503050406030204" charset="0"/>
                    <a:ea typeface="华文中宋" panose="02010600040101010101" charset="-122"/>
                    <a:cs typeface="Cambria Math" panose="02040503050406030204" charset="0"/>
                  </a:rPr>
                  <a:t>，</a:t>
                </a:r>
                <a:r>
                  <a:rPr lang="en-US" altLang="zh-CN">
                    <a:latin typeface="Cambria Math" panose="02040503050406030204" charset="0"/>
                    <a:ea typeface="华文中宋" panose="02010600040101010101" charset="-122"/>
                    <a:cs typeface="Cambria Math" panose="02040503050406030204" charset="0"/>
                  </a:rPr>
                  <a:t>4</a:t>
                </a:r>
                <a:r>
                  <a:rPr lang="zh-CN" altLang="en-US">
                    <a:latin typeface="Cambria Math" panose="02040503050406030204" charset="0"/>
                    <a:ea typeface="华文中宋" panose="02010600040101010101" charset="-122"/>
                    <a:cs typeface="Cambria Math" panose="02040503050406030204" charset="0"/>
                  </a:rPr>
                  <a:t>，</a:t>
                </a:r>
                <a:r>
                  <a:rPr lang="en-US" altLang="zh-CN">
                    <a:latin typeface="Cambria Math" panose="02040503050406030204" charset="0"/>
                    <a:ea typeface="华文中宋" panose="02010600040101010101" charset="-122"/>
                    <a:cs typeface="Cambria Math" panose="02040503050406030204" charset="0"/>
                  </a:rPr>
                  <a:t>0</a:t>
                </a:r>
                <a:r>
                  <a:rPr lang="zh-CN" altLang="en-US">
                    <a:latin typeface="Cambria Math" panose="02040503050406030204" charset="0"/>
                    <a:ea typeface="华文中宋" panose="02010600040101010101" charset="-122"/>
                    <a:cs typeface="Cambria Math" panose="02040503050406030204" charset="0"/>
                  </a:rPr>
                  <a:t>，</a:t>
                </a:r>
                <a:r>
                  <a:rPr lang="en-US" altLang="zh-CN">
                    <a:latin typeface="Cambria Math" panose="02040503050406030204" charset="0"/>
                    <a:ea typeface="华文中宋" panose="02010600040101010101" charset="-122"/>
                    <a:cs typeface="Cambria Math" panose="02040503050406030204" charset="0"/>
                  </a:rPr>
                  <a:t>2</a:t>
                </a:r>
                <a:r>
                  <a:rPr lang="zh-CN" altLang="en-US">
                    <a:latin typeface="Cambria Math" panose="02040503050406030204" charset="0"/>
                    <a:ea typeface="华文中宋" panose="02010600040101010101" charset="-122"/>
                    <a:cs typeface="Cambria Math" panose="02040503050406030204" charset="0"/>
                  </a:rPr>
                  <a:t>，</a:t>
                </a:r>
                <a:r>
                  <a:rPr lang="en-US" altLang="zh-CN">
                    <a:latin typeface="Cambria Math" panose="02040503050406030204" charset="0"/>
                    <a:ea typeface="华文中宋" panose="02010600040101010101" charset="-122"/>
                    <a:cs typeface="Cambria Math" panose="02040503050406030204" charset="0"/>
                  </a:rPr>
                  <a:t>0</a:t>
                </a:r>
                <a:r>
                  <a:rPr lang="zh-CN" altLang="en-US">
                    <a:latin typeface="Cambria Math" panose="02040503050406030204" charset="0"/>
                    <a:ea typeface="华文中宋" panose="02010600040101010101" charset="-122"/>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易证偶数的</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𝑆𝐺</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都为</a:t>
                </a:r>
                <a:r>
                  <a:rPr lang="en-US" altLang="zh-CN">
                    <a:latin typeface="Cambria Math" panose="02040503050406030204" charset="0"/>
                    <a:ea typeface="华文中宋" panose="02010600040101010101" charset="-122"/>
                    <a:cs typeface="Cambria Math" panose="02040503050406030204" charset="0"/>
                  </a:rPr>
                  <a:t>0</a:t>
                </a:r>
                <a:r>
                  <a:rPr lang="zh-CN" altLang="en-US">
                    <a:latin typeface="Cambria Math" panose="02040503050406030204" charset="0"/>
                    <a:ea typeface="华文中宋" panose="02010600040101010101" charset="-122"/>
                    <a:cs typeface="Cambria Math" panose="02040503050406030204" charset="0"/>
                  </a:rPr>
                  <a:t>，数学归纳法可证除</a:t>
                </a:r>
                <a:r>
                  <a:rPr lang="en-US" altLang="zh-CN">
                    <a:latin typeface="Cambria Math" panose="02040503050406030204" charset="0"/>
                    <a:ea typeface="华文中宋" panose="02010600040101010101" charset="-122"/>
                    <a:cs typeface="Cambria Math" panose="02040503050406030204" charset="0"/>
                  </a:rPr>
                  <a:t>2</a:t>
                </a:r>
                <a:r>
                  <a:rPr lang="zh-CN" altLang="en-US">
                    <a:latin typeface="Cambria Math" panose="02040503050406030204" charset="0"/>
                    <a:ea typeface="华文中宋" panose="02010600040101010101" charset="-122"/>
                    <a:cs typeface="Cambria Math" panose="02040503050406030204" charset="0"/>
                  </a:rPr>
                  <a:t>以外的素数的</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𝑆𝐺</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等于他们在所有素数中的排名，所有奇数的</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𝑆𝐺</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等于他们最小质因子的</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𝑆𝐺</m:t>
                    </m:r>
                  </m:oMath>
                </a14:m>
                <a:r>
                  <a:rPr lang="zh-CN" altLang="en-US">
                    <a:latin typeface="Cambria Math" panose="02040503050406030204" charset="0"/>
                    <a:ea typeface="华文中宋" panose="02010600040101010101" charset="-122"/>
                    <a:cs typeface="Cambria Math" panose="02040503050406030204" charset="0"/>
                  </a:rPr>
                  <a:t>。边线性筛边处理</a:t>
                </a:r>
                <a:r>
                  <a:rPr lang="zh-CN" altLang="en-US">
                    <a:latin typeface="Cambria Math" panose="02040503050406030204" charset="0"/>
                    <a:ea typeface="华文中宋" panose="02010600040101010101" charset="-122"/>
                    <a:cs typeface="Cambria Math" panose="02040503050406030204" charset="0"/>
                  </a:rPr>
                  <a:t>即可。</a:t>
                </a: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17</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txBox="1"/>
          <p:nvPr/>
        </p:nvSpPr>
        <p:spPr>
          <a:xfrm>
            <a:off x="1113704" y="1908176"/>
            <a:ext cx="1463675" cy="31534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rPr>
              <a:t>8</a:t>
            </a:r>
            <a:endPar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705" y="2668270"/>
            <a:ext cx="4783455" cy="768350"/>
          </a:xfrm>
          <a:prstGeom prst="rect">
            <a:avLst/>
          </a:prstGeom>
          <a:noFill/>
        </p:spPr>
        <p:txBody>
          <a:bodyPr wrap="square" rtlCol="0">
            <a:spAutoFit/>
          </a:bodyPr>
          <a:lstStyle/>
          <a:p>
            <a:pPr lvl="0"/>
            <a:r>
              <a:rPr lang="zh-CN" altLang="en-US" sz="4400" dirty="0">
                <a:solidFill>
                  <a:prstClr val="white"/>
                </a:solidFill>
                <a:latin typeface="华康俪金黑W8" panose="020B0809000000000000" pitchFamily="49" charset="-122"/>
                <a:ea typeface="华康俪金黑W8" panose="020B0809000000000000" pitchFamily="49" charset="-122"/>
              </a:rPr>
              <a:t>概率论</a:t>
            </a:r>
            <a:endParaRPr lang="zh-CN" altLang="en-US" sz="4400" dirty="0">
              <a:solidFill>
                <a:prstClr val="white"/>
              </a:solidFill>
              <a:latin typeface="华康俪金黑W8" panose="020B0809000000000000" pitchFamily="49" charset="-122"/>
              <a:ea typeface="华康俪金黑W8" panose="020B0809000000000000" pitchFamily="49" charset="-122"/>
            </a:endParaRP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mc:Choice>
    <mc:Fallback>
      <p:transition spd="slow" advClick="0" advTm="3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期望公式</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rPr>
                  <a:t>对于随机变量</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𝑋</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𝑌</m:t>
                    </m:r>
                  </m:oMath>
                </a14:m>
                <a:r>
                  <a:rPr lang="zh-CN" altLang="en-US">
                    <a:latin typeface="Cambria Math" panose="02040503050406030204" charset="0"/>
                    <a:ea typeface="华文中宋" panose="02010600040101010101" charset="-122"/>
                    <a:cs typeface="Cambria Math" panose="02040503050406030204" charset="0"/>
                  </a:rPr>
                  <a:t>，有：</a:t>
                </a:r>
                <a:endParaRPr lang="en-US" altLang="zh-CN" i="1">
                  <a:latin typeface="Cambria Math" panose="02040503050406030204" charset="0"/>
                  <a:ea typeface="华文中宋" panose="02010600040101010101" charset="-122"/>
                  <a:cs typeface="Cambria Math" panose="02040503050406030204" charset="0"/>
                </a:endParaRPr>
              </a:p>
              <a:p>
                <a:pPr fontAlgn="auto">
                  <a:lnSpc>
                    <a:spcPct val="15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𝐸</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𝑎𝑋</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𝑏</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𝑎</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𝐸</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𝑋</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𝑏</m:t>
                      </m:r>
                    </m:oMath>
                  </m:oMathPara>
                </a14:m>
                <a:endParaRPr lang="en-US" altLang="zh-CN" i="1">
                  <a:latin typeface="Cambria Math" panose="02040503050406030204" charset="0"/>
                  <a:ea typeface="华文中宋" panose="02010600040101010101" charset="-122"/>
                  <a:cs typeface="Cambria Math" panose="02040503050406030204" charset="0"/>
                </a:endParaRPr>
              </a:p>
              <a:p>
                <a:pPr fontAlgn="auto">
                  <a:lnSpc>
                    <a:spcPct val="150000"/>
                  </a:lnSpc>
                </a:pPr>
                <a14:m>
                  <m:oMathPara xmlns:m="http://schemas.openxmlformats.org/officeDocument/2006/math">
                    <m:oMathParaPr>
                      <m:jc m:val="left"/>
                    </m:oMathParaPr>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𝐸</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𝑋</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𝑌</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𝐸</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𝑋</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𝐸</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𝑌</m:t>
                      </m:r>
                      <m:r>
                        <a:rPr lang="en-US" altLang="zh-CN" i="1">
                          <a:latin typeface="Cambria Math" panose="02040503050406030204" charset="0"/>
                          <a:ea typeface="华文中宋" panose="02010600040101010101" charset="-122"/>
                          <a:cs typeface="Cambria Math" panose="02040503050406030204" charset="0"/>
                        </a:rPr>
                        <m:t>)</m:t>
                      </m:r>
                    </m:oMath>
                  </m:oMathPara>
                </a14:m>
                <a:endParaRPr lang="en-US" altLang="zh-CN" i="1">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若</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𝑋</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𝑌</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相互独立，则有</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𝐸</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𝑋𝑌</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𝐸</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𝑋</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𝐸</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𝑌</m:t>
                    </m:r>
                    <m:r>
                      <a:rPr lang="en-US" altLang="zh-CN" i="1">
                        <a:latin typeface="Cambria Math" panose="02040503050406030204" charset="0"/>
                        <a:ea typeface="华文中宋" panose="02010600040101010101" charset="-122"/>
                        <a:cs typeface="Cambria Math" panose="02040503050406030204" charset="0"/>
                      </a:rPr>
                      <m:t>)</m:t>
                    </m:r>
                  </m:oMath>
                </a14:m>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18</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txBox="1"/>
          <p:nvPr/>
        </p:nvSpPr>
        <p:spPr>
          <a:xfrm>
            <a:off x="1113704" y="1908176"/>
            <a:ext cx="1463675" cy="31534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rPr>
              <a:t>9</a:t>
            </a:r>
            <a:endPar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705" y="2668270"/>
            <a:ext cx="4783455" cy="768350"/>
          </a:xfrm>
          <a:prstGeom prst="rect">
            <a:avLst/>
          </a:prstGeom>
          <a:noFill/>
        </p:spPr>
        <p:txBody>
          <a:bodyPr wrap="square" rtlCol="0">
            <a:spAutoFit/>
          </a:bodyPr>
          <a:lstStyle/>
          <a:p>
            <a:pPr lvl="0"/>
            <a:r>
              <a:rPr lang="zh-CN" altLang="en-US" sz="4400" dirty="0">
                <a:solidFill>
                  <a:prstClr val="white"/>
                </a:solidFill>
                <a:latin typeface="华康俪金黑W8" panose="020B0809000000000000" pitchFamily="49" charset="-122"/>
                <a:ea typeface="华康俪金黑W8" panose="020B0809000000000000" pitchFamily="49" charset="-122"/>
              </a:rPr>
              <a:t>字符串匹配</a:t>
            </a:r>
            <a:r>
              <a:rPr lang="en-US" altLang="zh-CN" sz="4400" dirty="0">
                <a:solidFill>
                  <a:prstClr val="white"/>
                </a:solidFill>
                <a:latin typeface="华康俪金黑W8" panose="020B0809000000000000" pitchFamily="49" charset="-122"/>
                <a:ea typeface="华康俪金黑W8" panose="020B0809000000000000" pitchFamily="49" charset="-122"/>
              </a:rPr>
              <a:t>(KMP)</a:t>
            </a:r>
            <a:endParaRPr lang="en-US" altLang="zh-CN" sz="4400" dirty="0">
              <a:solidFill>
                <a:prstClr val="white"/>
              </a:solidFill>
              <a:latin typeface="华康俪金黑W8" panose="020B0809000000000000" pitchFamily="49" charset="-122"/>
              <a:ea typeface="华康俪金黑W8" panose="020B0809000000000000" pitchFamily="49" charset="-122"/>
            </a:endParaRP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mc:Choice>
    <mc:Fallback>
      <p:transition spd="slow" advClick="0" advTm="3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697865" y="1692910"/>
            <a:ext cx="10560050" cy="4077970"/>
          </a:xfrm>
          <a:prstGeom prst="rect">
            <a:avLst/>
          </a:prstGeom>
          <a:noFill/>
        </p:spPr>
        <p:txBody>
          <a:bodyPr wrap="square" rtlCol="0">
            <a:noAutofit/>
          </a:bodyPr>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p:txBody>
      </p:sp>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P3375 【模板】KMP</a:t>
            </a:r>
            <a:endParaRPr lang="en-US" altLang="zh-CN">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𝑙𝑒𝑛</m:t>
                    </m:r>
                    <m:r>
                      <a:rPr lang="en-US" altLang="zh-CN" i="1">
                        <a:latin typeface="Cambria Math" panose="02040503050406030204" charset="0"/>
                        <a:ea typeface="华文中宋" panose="02010600040101010101" charset="-122"/>
                        <a:cs typeface="Cambria Math" panose="02040503050406030204" charset="0"/>
                      </a:rPr>
                      <m:t>≤</m:t>
                    </m:r>
                    <m:sSup>
                      <m:sSupPr>
                        <m:ctrlPr>
                          <a:rPr lang="en-US" altLang="zh-CN" i="1">
                            <a:latin typeface="Cambria Math" panose="02040503050406030204" charset="0"/>
                            <a:ea typeface="华文中宋" panose="02010600040101010101" charset="-122"/>
                            <a:cs typeface="Cambria Math" panose="02040503050406030204" charset="0"/>
                          </a:rPr>
                        </m:ctrlPr>
                      </m:sSupPr>
                      <m:e>
                        <m:r>
                          <a:rPr lang="en-US" altLang="zh-CN" i="1">
                            <a:latin typeface="Cambria Math" panose="02040503050406030204" charset="0"/>
                            <a:ea typeface="华文中宋" panose="02010600040101010101" charset="-122"/>
                            <a:cs typeface="Cambria Math" panose="02040503050406030204" charset="0"/>
                          </a:rPr>
                          <m:t>10</m:t>
                        </m:r>
                      </m:e>
                      <m:sup>
                        <m:r>
                          <a:rPr lang="en-US" altLang="zh-CN" i="1">
                            <a:latin typeface="Cambria Math" panose="02040503050406030204" charset="0"/>
                            <a:ea typeface="华文中宋" panose="02010600040101010101" charset="-122"/>
                            <a:cs typeface="Cambria Math" panose="02040503050406030204" charset="0"/>
                          </a:rPr>
                          <m:t>6</m:t>
                        </m:r>
                      </m:sup>
                    </m:sSup>
                  </m:oMath>
                </a14:m>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19</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860425" y="1565910"/>
            <a:ext cx="10337800" cy="16344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朴素做法</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枚举</a:t>
                </a:r>
                <a:r>
                  <a:rPr lang="en-US" altLang="zh-CN">
                    <a:latin typeface="Cambria Math" panose="02040503050406030204" charset="0"/>
                    <a:ea typeface="华文中宋" panose="02010600040101010101" charset="-122"/>
                    <a:cs typeface="Cambria Math" panose="02040503050406030204" charset="0"/>
                  </a:rPr>
                  <a:t> s1 </a:t>
                </a:r>
                <a:r>
                  <a:rPr lang="zh-CN" altLang="en-US">
                    <a:latin typeface="Cambria Math" panose="02040503050406030204" charset="0"/>
                    <a:ea typeface="华文中宋" panose="02010600040101010101" charset="-122"/>
                    <a:cs typeface="Cambria Math" panose="02040503050406030204" charset="0"/>
                  </a:rPr>
                  <a:t>的每个位置作为开头，逐位与</a:t>
                </a:r>
                <a:r>
                  <a:rPr lang="en-US" altLang="zh-CN">
                    <a:latin typeface="Cambria Math" panose="02040503050406030204" charset="0"/>
                    <a:ea typeface="华文中宋" panose="02010600040101010101" charset="-122"/>
                    <a:cs typeface="Cambria Math" panose="02040503050406030204" charset="0"/>
                  </a:rPr>
                  <a:t> s2 </a:t>
                </a:r>
                <a:r>
                  <a:rPr lang="zh-CN" altLang="en-US">
                    <a:latin typeface="Cambria Math" panose="02040503050406030204" charset="0"/>
                    <a:ea typeface="华文中宋" panose="02010600040101010101" charset="-122"/>
                    <a:cs typeface="Cambria Math" panose="02040503050406030204" charset="0"/>
                  </a:rPr>
                  <a:t>尝试匹配，复杂度</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𝑛</m:t>
                        </m:r>
                      </m:e>
                      <m:sup>
                        <m:r>
                          <a:rPr lang="en-US" altLang="zh-CN" i="1">
                            <a:latin typeface="Cambria Math" panose="02040503050406030204" charset="0"/>
                            <a:cs typeface="Cambria Math" panose="02040503050406030204" charset="0"/>
                          </a:rPr>
                          <m:t>2</m:t>
                        </m:r>
                      </m:sup>
                    </m:sSup>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19</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en-US" altLang="zh-CN">
                <a:latin typeface="华文中宋" panose="02010600040101010101" charset="-122"/>
                <a:ea typeface="华文中宋" panose="02010600040101010101" charset="-122"/>
              </a:rPr>
              <a:t>KMP</a:t>
            </a:r>
            <a:endParaRPr lang="en-US" altLang="zh-CN">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定义一个字符串 s</a:t>
                </a:r>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的 border 为</a:t>
                </a:r>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s 的一个非 s 本身的子串 t</a:t>
                </a:r>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满足 t 既是 s 的前缀，又是 s 的后缀。</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定义前缀函数</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𝑛𝑥𝑡</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𝑖</m:t>
                    </m:r>
                    <m:r>
                      <a:rPr lang="en-US" altLang="zh-CN" i="1">
                        <a:latin typeface="Cambria Math" panose="02040503050406030204" charset="0"/>
                        <a:ea typeface="华文中宋" panose="02010600040101010101" charset="-122"/>
                        <a:cs typeface="Cambria Math" panose="02040503050406030204" charset="0"/>
                      </a:rPr>
                      <m:t>]</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为</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𝑠</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0</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𝑖</m:t>
                    </m:r>
                    <m:r>
                      <a:rPr lang="en-US" altLang="zh-CN" i="1">
                        <a:latin typeface="Cambria Math" panose="02040503050406030204" charset="0"/>
                        <a:ea typeface="华文中宋" panose="02010600040101010101" charset="-122"/>
                        <a:cs typeface="Cambria Math" panose="02040503050406030204" charset="0"/>
                      </a:rPr>
                      <m:t>]</m:t>
                    </m:r>
                  </m:oMath>
                </a14:m>
                <a:r>
                  <a:rPr lang="en-US" altLang="zh-CN">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rPr>
                  <a:t>最长</a:t>
                </a:r>
                <a:r>
                  <a:rPr lang="en-US" altLang="zh-CN">
                    <a:latin typeface="Cambria Math" panose="02040503050406030204" charset="0"/>
                    <a:ea typeface="华文中宋" panose="02010600040101010101" charset="-122"/>
                    <a:cs typeface="Cambria Math" panose="02040503050406030204" charset="0"/>
                  </a:rPr>
                  <a:t> border </a:t>
                </a:r>
                <a:r>
                  <a:rPr lang="zh-CN" altLang="en-US">
                    <a:latin typeface="Cambria Math" panose="02040503050406030204" charset="0"/>
                    <a:ea typeface="华文中宋" panose="02010600040101010101" charset="-122"/>
                    <a:cs typeface="Cambria Math" panose="02040503050406030204" charset="0"/>
                  </a:rPr>
                  <a:t>的长度，考虑如何求</a:t>
                </a:r>
                <a:r>
                  <a:rPr lang="zh-CN" altLang="en-US">
                    <a:latin typeface="Cambria Math" panose="02040503050406030204" charset="0"/>
                    <a:ea typeface="华文中宋" panose="02010600040101010101" charset="-122"/>
                    <a:cs typeface="Cambria Math" panose="02040503050406030204" charset="0"/>
                    <a:sym typeface="+mn-ea"/>
                  </a:rPr>
                  <a:t>前缀函数</a:t>
                </a:r>
                <a:r>
                  <a:rPr lang="zh-CN" altLang="en-US">
                    <a:latin typeface="Cambria Math" panose="02040503050406030204" charset="0"/>
                    <a:ea typeface="华文中宋" panose="02010600040101010101" charset="-122"/>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注意到</a:t>
                </a:r>
                <a:r>
                  <a:rPr lang="en-US" altLang="zh-CN">
                    <a:latin typeface="Cambria Math" panose="02040503050406030204" charset="0"/>
                    <a:ea typeface="华文中宋" panose="02010600040101010101" charset="-122"/>
                    <a:cs typeface="Cambria Math" panose="02040503050406030204" charset="0"/>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𝑛𝑥𝑡</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𝑖</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1</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𝑛𝑥𝑡</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𝑖</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1</m:t>
                    </m:r>
                  </m:oMath>
                </a14:m>
                <a:r>
                  <a:rPr lang="en-US" altLang="zh-CN" i="1">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sym typeface="+mn-ea"/>
                  </a:rPr>
                  <a:t>当且仅当</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sym typeface="+mn-ea"/>
                      </a:rPr>
                      <m:t>𝑠</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rPr>
                      <m:t>𝑛𝑥𝑡</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𝑖</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𝑠</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𝑖</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1</m:t>
                    </m:r>
                    <m:r>
                      <a:rPr lang="en-US" altLang="zh-CN" i="1">
                        <a:latin typeface="Cambria Math" panose="02040503050406030204" charset="0"/>
                        <a:ea typeface="华文中宋" panose="02010600040101010101" charset="-122"/>
                        <a:cs typeface="Cambria Math" panose="02040503050406030204" charset="0"/>
                        <a:sym typeface="+mn-ea"/>
                      </a:rPr>
                      <m:t>]</m:t>
                    </m:r>
                  </m:oMath>
                </a14:m>
                <a:r>
                  <a:rPr lang="en-US" altLang="zh-CN">
                    <a:latin typeface="Cambria Math" panose="02040503050406030204" charset="0"/>
                    <a:ea typeface="华文中宋" panose="02010600040101010101" charset="-122"/>
                    <a:cs typeface="Cambria Math" panose="02040503050406030204" charset="0"/>
                    <a:sym typeface="+mn-ea"/>
                  </a:rPr>
                  <a:t> </a:t>
                </a:r>
                <a:r>
                  <a:rPr lang="zh-CN" altLang="en-US">
                    <a:latin typeface="Cambria Math" panose="02040503050406030204" charset="0"/>
                    <a:ea typeface="华文中宋" panose="02010600040101010101" charset="-122"/>
                    <a:cs typeface="Cambria Math" panose="02040503050406030204" charset="0"/>
                    <a:sym typeface="+mn-ea"/>
                  </a:rPr>
                  <a:t>时等号成立。</a:t>
                </a:r>
                <a:endParaRPr lang="zh-CN" altLang="en-US">
                  <a:latin typeface="Cambria Math" panose="02040503050406030204" charset="0"/>
                  <a:ea typeface="华文中宋" panose="02010600040101010101" charset="-122"/>
                  <a:cs typeface="Cambria Math" panose="02040503050406030204" charset="0"/>
                  <a:sym typeface="+mn-ea"/>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rPr>
                  <a:t>否则有</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𝑛𝑥𝑡</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𝑖</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1</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𝑛𝑥𝑡</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𝑛𝑥𝑡</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𝑖</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1</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1</m:t>
                    </m:r>
                  </m:oMath>
                </a14:m>
                <a:r>
                  <a:rPr lang="zh-CN" altLang="en-US">
                    <a:latin typeface="Cambria Math" panose="02040503050406030204" charset="0"/>
                    <a:ea typeface="华文中宋" panose="02010600040101010101" charset="-122"/>
                    <a:cs typeface="Cambria Math" panose="02040503050406030204" charset="0"/>
                    <a:sym typeface="+mn-ea"/>
                  </a:rPr>
                  <a:t>当且仅当</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sym typeface="+mn-ea"/>
                      </a:rPr>
                      <m:t>𝑠</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rPr>
                      <m:t>𝑛𝑥𝑡</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𝑖</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𝑠</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𝑖</m:t>
                    </m:r>
                    <m:r>
                      <a:rPr lang="en-US" altLang="zh-CN" i="1">
                        <a:latin typeface="Cambria Math" panose="02040503050406030204" charset="0"/>
                        <a:ea typeface="华文中宋" panose="02010600040101010101" charset="-122"/>
                        <a:cs typeface="Cambria Math" panose="02040503050406030204" charset="0"/>
                        <a:sym typeface="+mn-ea"/>
                      </a:rPr>
                      <m:t>+</m:t>
                    </m:r>
                    <m:r>
                      <a:rPr lang="en-US" altLang="zh-CN" i="1">
                        <a:latin typeface="Cambria Math" panose="02040503050406030204" charset="0"/>
                        <a:ea typeface="华文中宋" panose="02010600040101010101" charset="-122"/>
                        <a:cs typeface="Cambria Math" panose="02040503050406030204" charset="0"/>
                        <a:sym typeface="+mn-ea"/>
                      </a:rPr>
                      <m:t>1</m:t>
                    </m:r>
                    <m:r>
                      <a:rPr lang="en-US" altLang="zh-CN" i="1">
                        <a:latin typeface="Cambria Math" panose="02040503050406030204" charset="0"/>
                        <a:ea typeface="华文中宋" panose="02010600040101010101" charset="-122"/>
                        <a:cs typeface="Cambria Math" panose="02040503050406030204" charset="0"/>
                        <a:sym typeface="+mn-ea"/>
                      </a:rPr>
                      <m:t>]</m:t>
                    </m:r>
                  </m:oMath>
                </a14:m>
                <a:r>
                  <a:rPr lang="en-US" altLang="zh-CN">
                    <a:latin typeface="Cambria Math" panose="02040503050406030204" charset="0"/>
                    <a:ea typeface="华文中宋" panose="02010600040101010101" charset="-122"/>
                    <a:cs typeface="Cambria Math" panose="02040503050406030204" charset="0"/>
                    <a:sym typeface="+mn-ea"/>
                  </a:rPr>
                  <a:t> </a:t>
                </a:r>
                <a:r>
                  <a:rPr lang="zh-CN" altLang="en-US">
                    <a:latin typeface="Cambria Math" panose="02040503050406030204" charset="0"/>
                    <a:ea typeface="华文中宋" panose="02010600040101010101" charset="-122"/>
                    <a:cs typeface="Cambria Math" panose="02040503050406030204" charset="0"/>
                    <a:sym typeface="+mn-ea"/>
                  </a:rPr>
                  <a:t>时等号成立。</a:t>
                </a:r>
                <a:endParaRPr lang="zh-CN" altLang="en-US">
                  <a:latin typeface="Cambria Math" panose="02040503050406030204" charset="0"/>
                  <a:ea typeface="华文中宋" panose="02010600040101010101" charset="-122"/>
                  <a:cs typeface="Cambria Math" panose="02040503050406030204" charset="0"/>
                  <a:sym typeface="+mn-ea"/>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rPr>
                  <a:t>以此类推即可求得</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𝑛𝑥𝑡</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𝑖</m:t>
                    </m:r>
                    <m:r>
                      <a:rPr lang="en-US" altLang="zh-CN" i="1">
                        <a:latin typeface="Cambria Math" panose="02040503050406030204" charset="0"/>
                        <a:ea typeface="华文中宋" panose="02010600040101010101" charset="-122"/>
                        <a:cs typeface="Cambria Math" panose="02040503050406030204" charset="0"/>
                      </a:rPr>
                      <m:t>]</m:t>
                    </m:r>
                  </m:oMath>
                </a14:m>
                <a:r>
                  <a:rPr lang="zh-CN" altLang="en-US">
                    <a:latin typeface="Cambria Math" panose="02040503050406030204" charset="0"/>
                    <a:ea typeface="华文中宋" panose="02010600040101010101" charset="-122"/>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复杂度分析：</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𝑛𝑥𝑡</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𝑖</m:t>
                    </m:r>
                    <m:r>
                      <a:rPr lang="en-US" altLang="zh-CN" i="1">
                        <a:latin typeface="Cambria Math" panose="02040503050406030204" charset="0"/>
                        <a:ea typeface="华文中宋" panose="02010600040101010101" charset="-122"/>
                        <a:cs typeface="Cambria Math" panose="02040503050406030204" charset="0"/>
                      </a:rPr>
                      <m:t>]</m:t>
                    </m:r>
                  </m:oMath>
                </a14:m>
                <a:r>
                  <a:rPr lang="en-US" altLang="zh-CN">
                    <a:latin typeface="Cambria Math" panose="02040503050406030204" charset="0"/>
                    <a:ea typeface="华文中宋" panose="02010600040101010101" charset="-122"/>
                    <a:cs typeface="Cambria Math" panose="02040503050406030204" charset="0"/>
                    <a:sym typeface="+mn-ea"/>
                  </a:rPr>
                  <a:t> </a:t>
                </a:r>
                <a:r>
                  <a:rPr lang="zh-CN" altLang="en-US">
                    <a:latin typeface="Cambria Math" panose="02040503050406030204" charset="0"/>
                    <a:ea typeface="华文中宋" panose="02010600040101010101" charset="-122"/>
                    <a:cs typeface="Cambria Math" panose="02040503050406030204" charset="0"/>
                    <a:sym typeface="+mn-ea"/>
                  </a:rPr>
                  <a:t>每次增加至多为一，故复杂度为</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rPr>
                  <a:t>回到原本的问题，我们设字符串</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𝑠</m:t>
                    </m:r>
                    <m:r>
                      <a:rPr lang="en-US" altLang="zh-CN" i="1">
                        <a:latin typeface="Cambria Math" panose="02040503050406030204" charset="0"/>
                        <a:ea typeface="华文中宋" panose="02010600040101010101" charset="-122"/>
                        <a:cs typeface="Cambria Math" panose="02040503050406030204" charset="0"/>
                      </a:rPr>
                      <m:t>= </m:t>
                    </m:r>
                    <m:r>
                      <a:rPr lang="en-US" altLang="zh-CN" i="1">
                        <a:latin typeface="Cambria Math" panose="02040503050406030204" charset="0"/>
                        <a:ea typeface="华文中宋" panose="02010600040101010101" charset="-122"/>
                        <a:cs typeface="Cambria Math" panose="02040503050406030204" charset="0"/>
                      </a:rPr>
                      <m:t>𝑠</m:t>
                    </m:r>
                    <m:r>
                      <a:rPr lang="en-US" altLang="zh-CN" i="1">
                        <a:latin typeface="Cambria Math" panose="02040503050406030204" charset="0"/>
                        <a:ea typeface="华文中宋" panose="02010600040101010101" charset="-122"/>
                        <a:cs typeface="Cambria Math" panose="02040503050406030204" charset="0"/>
                      </a:rPr>
                      <m:t>2</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𝑠</m:t>
                    </m:r>
                    <m:r>
                      <a:rPr lang="en-US" altLang="zh-CN" i="1">
                        <a:latin typeface="Cambria Math" panose="02040503050406030204" charset="0"/>
                        <a:ea typeface="华文中宋" panose="02010600040101010101" charset="-122"/>
                        <a:cs typeface="Cambria Math" panose="02040503050406030204" charset="0"/>
                      </a:rPr>
                      <m:t>1</m:t>
                    </m:r>
                  </m:oMath>
                </a14:m>
                <a:r>
                  <a:rPr lang="en-US" altLang="zh-CN">
                    <a:latin typeface="Cambria Math" panose="02040503050406030204" charset="0"/>
                    <a:ea typeface="华文中宋" panose="02010600040101010101" charset="-122"/>
                    <a:cs typeface="Cambria Math" panose="02040503050406030204" charset="0"/>
                    <a:sym typeface="+mn-ea"/>
                  </a:rPr>
                  <a:t> </a:t>
                </a:r>
                <a:r>
                  <a:rPr lang="zh-CN" altLang="en-US">
                    <a:latin typeface="Cambria Math" panose="02040503050406030204" charset="0"/>
                    <a:ea typeface="华文中宋" panose="02010600040101010101" charset="-122"/>
                    <a:cs typeface="Cambria Math" panose="02040503050406030204" charset="0"/>
                    <a:sym typeface="+mn-ea"/>
                  </a:rPr>
                  <a:t>那么所有满足</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𝑛𝑥𝑡</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𝑖</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𝑠</m:t>
                    </m:r>
                    <m:r>
                      <a:rPr lang="en-US" altLang="zh-CN" i="1">
                        <a:latin typeface="Cambria Math" panose="02040503050406030204" charset="0"/>
                        <a:ea typeface="华文中宋" panose="02010600040101010101" charset="-122"/>
                        <a:cs typeface="Cambria Math" panose="02040503050406030204" charset="0"/>
                      </a:rPr>
                      <m:t>2</m:t>
                    </m:r>
                    <m:r>
                      <a:rPr lang="en-US" altLang="zh-CN" i="1">
                        <a:latin typeface="Cambria Math" panose="02040503050406030204" charset="0"/>
                        <a:ea typeface="华文中宋" panose="02010600040101010101" charset="-122"/>
                        <a:cs typeface="Cambria Math" panose="02040503050406030204" charset="0"/>
                      </a:rPr>
                      <m:t>.</m:t>
                    </m:r>
                    <m:r>
                      <a:rPr lang="en-US" altLang="zh-CN" i="1">
                        <a:latin typeface="Cambria Math" panose="02040503050406030204" charset="0"/>
                        <a:ea typeface="华文中宋" panose="02010600040101010101" charset="-122"/>
                        <a:cs typeface="Cambria Math" panose="02040503050406030204" charset="0"/>
                      </a:rPr>
                      <m:t>𝑠𝑖𝑧𝑒</m:t>
                    </m:r>
                    <m:r>
                      <a:rPr lang="en-US" altLang="zh-CN" i="1">
                        <a:latin typeface="Cambria Math" panose="02040503050406030204" charset="0"/>
                        <a:ea typeface="华文中宋" panose="02010600040101010101" charset="-122"/>
                        <a:cs typeface="Cambria Math" panose="02040503050406030204" charset="0"/>
                      </a:rPr>
                      <m:t>()</m:t>
                    </m:r>
                  </m:oMath>
                </a14:m>
                <a:r>
                  <a:rPr lang="en-US" altLang="zh-CN" i="1">
                    <a:latin typeface="Cambria Math" panose="02040503050406030204" charset="0"/>
                    <a:ea typeface="华文中宋" panose="02010600040101010101" charset="-122"/>
                    <a:cs typeface="Cambria Math" panose="02040503050406030204" charset="0"/>
                  </a:rPr>
                  <a:t> </a:t>
                </a:r>
                <a:r>
                  <a:rPr lang="zh-CN" altLang="en-US">
                    <a:latin typeface="Cambria Math" panose="02040503050406030204" charset="0"/>
                    <a:ea typeface="华文中宋" panose="02010600040101010101" charset="-122"/>
                    <a:cs typeface="Cambria Math" panose="02040503050406030204" charset="0"/>
                    <a:sym typeface="+mn-ea"/>
                  </a:rPr>
                  <a:t>的</a:t>
                </a:r>
                <a:r>
                  <a:rPr lang="en-US" altLang="zh-CN">
                    <a:latin typeface="Cambria Math" panose="02040503050406030204" charset="0"/>
                    <a:ea typeface="华文中宋" panose="02010600040101010101" charset="-122"/>
                    <a:cs typeface="Cambria Math" panose="02040503050406030204" charset="0"/>
                    <a:sym typeface="+mn-ea"/>
                  </a:rPr>
                  <a:t> </a:t>
                </a:r>
                <a14:m>
                  <m:oMath xmlns:m="http://schemas.openxmlformats.org/officeDocument/2006/math">
                    <m:r>
                      <a:rPr lang="en-US" altLang="zh-CN" i="1">
                        <a:latin typeface="Cambria Math" panose="02040503050406030204" charset="0"/>
                        <a:ea typeface="华文中宋" panose="02010600040101010101" charset="-122"/>
                        <a:cs typeface="Cambria Math" panose="02040503050406030204" charset="0"/>
                      </a:rPr>
                      <m:t>𝑖</m:t>
                    </m:r>
                  </m:oMath>
                </a14:m>
                <a:r>
                  <a:rPr lang="en-US" altLang="zh-CN">
                    <a:latin typeface="Cambria Math" panose="02040503050406030204" charset="0"/>
                    <a:ea typeface="华文中宋" panose="02010600040101010101" charset="-122"/>
                    <a:cs typeface="Cambria Math" panose="02040503050406030204" charset="0"/>
                    <a:sym typeface="+mn-ea"/>
                  </a:rPr>
                  <a:t> </a:t>
                </a:r>
                <a:r>
                  <a:rPr lang="zh-CN" altLang="en-US">
                    <a:latin typeface="Cambria Math" panose="02040503050406030204" charset="0"/>
                    <a:ea typeface="华文中宋" panose="02010600040101010101" charset="-122"/>
                    <a:cs typeface="Cambria Math" panose="02040503050406030204" charset="0"/>
                    <a:sym typeface="+mn-ea"/>
                  </a:rPr>
                  <a:t>即一一对应所有满足</a:t>
                </a:r>
                <a:r>
                  <a:rPr lang="zh-CN" altLang="en-US">
                    <a:latin typeface="Cambria Math" panose="02040503050406030204" charset="0"/>
                    <a:ea typeface="华文中宋" panose="02010600040101010101" charset="-122"/>
                    <a:cs typeface="Cambria Math" panose="02040503050406030204" charset="0"/>
                    <a:sym typeface="+mn-ea"/>
                  </a:rPr>
                  <a:t>题意的位置。</a:t>
                </a:r>
                <a:endParaRPr lang="zh-CN" altLang="en-US">
                  <a:latin typeface="Cambria Math" panose="02040503050406030204" charset="0"/>
                  <a:ea typeface="华文中宋" panose="02010600040101010101" charset="-122"/>
                  <a:cs typeface="Cambria Math" panose="02040503050406030204" charset="0"/>
                  <a:sym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19</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3" imgW="914400" imgH="215900" progId="Equation.KSEE3">
                  <p:embed/>
                </p:oleObj>
              </mc:Choice>
              <mc:Fallback>
                <p:oleObj name="" r:id="rId3" imgW="914400" imgH="215900" progId="Equation.KSEE3">
                  <p:embed/>
                  <p:pic>
                    <p:nvPicPr>
                      <p:cNvPr id="0" name="图片 1024"/>
                      <p:cNvPicPr/>
                      <p:nvPr/>
                    </p:nvPicPr>
                    <p:blipFill>
                      <a:blip r:embed="rId4"/>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sym typeface="+mn-ea"/>
              </a:rPr>
              <a:t>结语</a:t>
            </a:r>
            <a:endParaRPr lang="zh-CN" altLang="en-US">
              <a:latin typeface="华文中宋" panose="02010600040101010101" charset="-122"/>
              <a:ea typeface="华文中宋" panose="02010600040101010101" charset="-122"/>
              <a:sym typeface="+mn-ea"/>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华文中宋" panose="02010600040101010101" charset="-122"/>
                <a:ea typeface="华文中宋" panose="02010600040101010101" charset="-122"/>
              </a:rPr>
              <a:t>搜索是很重要的基本功，是很多题目的实现的核心部分，也与图论，</a:t>
            </a:r>
            <a:r>
              <a:rPr lang="en-US" altLang="zh-CN">
                <a:latin typeface="华文中宋" panose="02010600040101010101" charset="-122"/>
                <a:ea typeface="华文中宋" panose="02010600040101010101" charset="-122"/>
              </a:rPr>
              <a:t>DP</a:t>
            </a:r>
            <a:r>
              <a:rPr lang="zh-CN" altLang="en-US">
                <a:latin typeface="华文中宋" panose="02010600040101010101" charset="-122"/>
                <a:ea typeface="华文中宋" panose="02010600040101010101" charset="-122"/>
              </a:rPr>
              <a:t>等算法息息相关，能够熟练运用是快速准确切题的</a:t>
            </a:r>
            <a:r>
              <a:rPr lang="zh-CN" altLang="en-US">
                <a:latin typeface="华文中宋" panose="02010600040101010101" charset="-122"/>
                <a:ea typeface="华文中宋" panose="02010600040101010101" charset="-122"/>
              </a:rPr>
              <a:t>基础。</a:t>
            </a:r>
            <a:endParaRPr lang="zh-CN" altLang="en-US">
              <a:latin typeface="华文中宋" panose="02010600040101010101" charset="-122"/>
              <a:ea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rPr>
              <a:t>本次涉及到的数学知识都是很基础的工具，需要通过具体的题目来增加对素数，</a:t>
            </a:r>
            <a:r>
              <a:rPr lang="en-US" altLang="zh-CN">
                <a:latin typeface="华文中宋" panose="02010600040101010101" charset="-122"/>
                <a:ea typeface="华文中宋" panose="02010600040101010101" charset="-122"/>
              </a:rPr>
              <a:t>gcd</a:t>
            </a:r>
            <a:r>
              <a:rPr lang="zh-CN" altLang="en-US">
                <a:latin typeface="华文中宋" panose="02010600040101010101" charset="-122"/>
                <a:ea typeface="华文中宋" panose="02010600040101010101" charset="-122"/>
              </a:rPr>
              <a:t>一些重要性质的认识。</a:t>
            </a:r>
            <a:endParaRPr lang="zh-CN" altLang="en-US">
              <a:latin typeface="华文中宋" panose="02010600040101010101" charset="-122"/>
              <a:ea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rPr>
              <a:t>总体来说洛谷题目的数量和质量都不如</a:t>
            </a:r>
            <a:r>
              <a:rPr lang="en-US" altLang="zh-CN">
                <a:latin typeface="华文中宋" panose="02010600040101010101" charset="-122"/>
                <a:ea typeface="华文中宋" panose="02010600040101010101" charset="-122"/>
              </a:rPr>
              <a:t>codeforces</a:t>
            </a:r>
            <a:r>
              <a:rPr lang="zh-CN" altLang="en-US">
                <a:latin typeface="华文中宋" panose="02010600040101010101" charset="-122"/>
                <a:ea typeface="华文中宋" panose="02010600040101010101" charset="-122"/>
              </a:rPr>
              <a:t>。但考虑到英文题面可能会阅读困难所以没有在上面找题。有能力的同学</a:t>
            </a:r>
            <a:r>
              <a:rPr lang="zh-CN" altLang="en-US">
                <a:latin typeface="华文中宋" panose="02010600040101010101" charset="-122"/>
                <a:ea typeface="华文中宋" panose="02010600040101010101" charset="-122"/>
              </a:rPr>
              <a:t>可以自主练习，尤其是数学部分。可以使用</a:t>
            </a:r>
            <a:r>
              <a:rPr lang="en-US" altLang="zh-CN">
                <a:latin typeface="华文中宋" panose="02010600040101010101" charset="-122"/>
                <a:ea typeface="华文中宋" panose="02010600040101010101" charset="-122"/>
              </a:rPr>
              <a:t>cf</a:t>
            </a:r>
            <a:r>
              <a:rPr lang="zh-CN" altLang="en-US">
                <a:latin typeface="华文中宋" panose="02010600040101010101" charset="-122"/>
                <a:ea typeface="华文中宋" panose="02010600040101010101" charset="-122"/>
              </a:rPr>
              <a:t>的标签</a:t>
            </a:r>
            <a:r>
              <a:rPr lang="zh-CN" altLang="en-US">
                <a:latin typeface="华文中宋" panose="02010600040101010101" charset="-122"/>
                <a:ea typeface="华文中宋" panose="02010600040101010101" charset="-122"/>
              </a:rPr>
              <a:t>筛选功能。</a:t>
            </a:r>
            <a:endParaRPr lang="zh-CN" altLang="en-US">
              <a:latin typeface="华文中宋" panose="02010600040101010101" charset="-122"/>
              <a:ea typeface="华文中宋" panose="02010600040101010101" charset="-122"/>
            </a:endParaRPr>
          </a:p>
        </p:txBody>
      </p:sp>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20</a:t>
            </a:r>
            <a:endPar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P3956 [NOIP2017 普及组] 棋盘</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p:sp>
        <p:nvSpPr>
          <p:cNvPr id="5" name="文本框 4"/>
          <p:cNvSpPr txBox="1"/>
          <p:nvPr/>
        </p:nvSpPr>
        <p:spPr>
          <a:xfrm>
            <a:off x="860425" y="1691005"/>
            <a:ext cx="10560050" cy="4077970"/>
          </a:xfrm>
          <a:prstGeom prst="rect">
            <a:avLst/>
          </a:prstGeom>
          <a:noFill/>
        </p:spPr>
        <p:txBody>
          <a:bodyPr wrap="square" rtlCol="0">
            <a:noAutofit/>
          </a:bodyPr>
          <a:p>
            <a:pPr fontAlgn="auto">
              <a:lnSpc>
                <a:spcPct val="150000"/>
              </a:lnSpc>
            </a:pPr>
            <a:endParaRPr lang="zh-CN" altLang="en-US">
              <a:latin typeface="华文中宋" panose="02010600040101010101" charset="-122"/>
              <a:ea typeface="华文中宋" panose="02010600040101010101" charset="-122"/>
            </a:endParaRPr>
          </a:p>
        </p:txBody>
      </p:sp>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02</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pic>
        <p:nvPicPr>
          <p:cNvPr id="3" name="图片 2"/>
          <p:cNvPicPr>
            <a:picLocks noChangeAspect="1"/>
          </p:cNvPicPr>
          <p:nvPr/>
        </p:nvPicPr>
        <p:blipFill>
          <a:blip r:embed="rId2"/>
          <a:stretch>
            <a:fillRect/>
          </a:stretch>
        </p:blipFill>
        <p:spPr>
          <a:xfrm>
            <a:off x="860425" y="1026160"/>
            <a:ext cx="10327005" cy="4674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45293" y="1724349"/>
            <a:ext cx="3500362" cy="1069201"/>
          </a:xfrm>
          <a:prstGeom prst="rect">
            <a:avLst/>
          </a:prstGeom>
        </p:spPr>
      </p:pic>
      <p:sp>
        <p:nvSpPr>
          <p:cNvPr id="2" name="文本框 1"/>
          <p:cNvSpPr txBox="1"/>
          <p:nvPr/>
        </p:nvSpPr>
        <p:spPr>
          <a:xfrm>
            <a:off x="3774440" y="3244850"/>
            <a:ext cx="4642485" cy="706755"/>
          </a:xfrm>
          <a:prstGeom prst="rect">
            <a:avLst/>
          </a:prstGeom>
          <a:noFill/>
        </p:spPr>
        <p:txBody>
          <a:bodyPr wrap="square" rtlCol="0">
            <a:spAutoFit/>
          </a:bodyPr>
          <a:p>
            <a:pPr algn="ctr"/>
            <a:r>
              <a:rPr lang="zh-CN" altLang="en-US" sz="4000">
                <a:latin typeface="华文中宋" panose="02010600040101010101" charset="-122"/>
                <a:ea typeface="华文中宋" panose="02010600040101010101" charset="-122"/>
              </a:rPr>
              <a:t>谢谢大家</a:t>
            </a:r>
            <a:endParaRPr lang="zh-CN" altLang="en-US" sz="40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mc:Choice>
    <mc:Fallback>
      <p:transition spd="slow" advClick="0" advTm="3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趣题选讲</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rPr>
              <a:t>搜索：</a:t>
            </a:r>
            <a:r>
              <a:rPr lang="zh-CN" altLang="en-US">
                <a:latin typeface="Cambria Math" panose="02040503050406030204" charset="0"/>
                <a:ea typeface="华文中宋" panose="02010600040101010101" charset="-122"/>
                <a:cs typeface="Cambria Math" panose="02040503050406030204" charset="0"/>
                <a:sym typeface="+mn-ea"/>
                <a:hlinkClick r:id="rId2" tooltip="" action="ppaction://hlinkfile"/>
              </a:rPr>
              <a:t>https://codeforces.com/problemset/problem/2034/C</a:t>
            </a:r>
            <a:endParaRPr lang="zh-CN" altLang="en-US">
              <a:latin typeface="Cambria Math" panose="02040503050406030204" charset="0"/>
              <a:ea typeface="华文中宋" panose="02010600040101010101" charset="-122"/>
              <a:cs typeface="Cambria Math" panose="02040503050406030204" charset="0"/>
              <a:sym typeface="+mn-ea"/>
              <a:hlinkClick r:id="rId2" tooltip="" action="ppaction://hlinkfile"/>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hlinkClick r:id="rId3" tooltip="" action="ppaction://hlinkfile"/>
              </a:rPr>
              <a:t>https://codeforces.com/contest/2027/problem/C</a:t>
            </a:r>
            <a:endParaRPr lang="zh-CN" altLang="en-US">
              <a:latin typeface="Cambria Math" panose="02040503050406030204" charset="0"/>
              <a:ea typeface="华文中宋" panose="02010600040101010101" charset="-122"/>
              <a:cs typeface="Cambria Math" panose="02040503050406030204" charset="0"/>
              <a:sym typeface="+mn-ea"/>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hlinkClick r:id="rId4" tooltip="" action="ppaction://hlinkfile"/>
              </a:rPr>
              <a:t>https://codeforces.com/problemset/problem/2041/D</a:t>
            </a:r>
            <a:endParaRPr lang="zh-CN" altLang="en-US">
              <a:latin typeface="Cambria Math" panose="02040503050406030204" charset="0"/>
              <a:ea typeface="华文中宋" panose="02010600040101010101" charset="-122"/>
              <a:cs typeface="Cambria Math" panose="02040503050406030204" charset="0"/>
              <a:sym typeface="+mn-ea"/>
              <a:hlinkClick r:id="rId4" tooltip="" action="ppaction://hlinkfile"/>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sym typeface="+mn-ea"/>
              <a:hlinkClick r:id="rId4" tooltip="" action="ppaction://hlinkfile"/>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rPr>
              <a:t>数学：</a:t>
            </a:r>
            <a:r>
              <a:rPr lang="zh-CN" altLang="en-US">
                <a:latin typeface="Cambria Math" panose="02040503050406030204" charset="0"/>
                <a:ea typeface="华文中宋" panose="02010600040101010101" charset="-122"/>
                <a:cs typeface="Cambria Math" panose="02040503050406030204" charset="0"/>
                <a:sym typeface="+mn-ea"/>
                <a:hlinkClick r:id="rId5" tooltip="" action="ppaction://hlinkfile"/>
              </a:rPr>
              <a:t>https://codeforces.com/problemset/problem/2043/D</a:t>
            </a:r>
            <a:endParaRPr lang="zh-CN" altLang="en-US">
              <a:latin typeface="Cambria Math" panose="02040503050406030204" charset="0"/>
              <a:ea typeface="华文中宋" panose="02010600040101010101" charset="-122"/>
              <a:cs typeface="Cambria Math" panose="02040503050406030204" charset="0"/>
              <a:sym typeface="+mn-ea"/>
              <a:hlinkClick r:id="rId5" tooltip="" action="ppaction://hlinkfile"/>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hlinkClick r:id="rId5" action="ppaction://hlinkfile"/>
              </a:rPr>
              <a:t>https://codeforces.com/problemset/problem/2039/C2</a:t>
            </a:r>
            <a:endParaRPr lang="zh-CN" altLang="en-US">
              <a:latin typeface="Cambria Math" panose="02040503050406030204" charset="0"/>
              <a:ea typeface="华文中宋" panose="02010600040101010101" charset="-122"/>
              <a:cs typeface="Cambria Math" panose="02040503050406030204" charset="0"/>
              <a:sym typeface="+mn-ea"/>
              <a:hlinkClick r:id="rId5" tooltip="" action="ppaction://hlinkfile"/>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sym typeface="+mn-ea"/>
                <a:hlinkClick r:id="rId5" tooltip="" action="ppaction://hlinkfile"/>
              </a:rPr>
              <a:t>https://codeforces.com/problemset/problem/2039/D</a:t>
            </a:r>
            <a:endParaRPr lang="zh-CN" altLang="en-US">
              <a:latin typeface="Cambria Math" panose="02040503050406030204" charset="0"/>
              <a:ea typeface="华文中宋" panose="02010600040101010101" charset="-122"/>
              <a:cs typeface="Cambria Math" panose="02040503050406030204" charset="0"/>
              <a:sym typeface="+mn-ea"/>
              <a:hlinkClick r:id="rId5" tooltip="" action="ppaction://hlinkfile"/>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sym typeface="+mn-ea"/>
            </a:endParaRPr>
          </a:p>
          <a:p>
            <a:pPr fontAlgn="auto">
              <a:lnSpc>
                <a:spcPct val="150000"/>
              </a:lnSpc>
            </a:pPr>
            <a:endParaRPr lang="zh-CN" altLang="en-US">
              <a:latin typeface="Cambria Math" panose="02040503050406030204" charset="0"/>
              <a:ea typeface="华文中宋" panose="02010600040101010101" charset="-122"/>
              <a:cs typeface="Cambria Math" panose="02040503050406030204" charset="0"/>
              <a:sym typeface="+mn-ea"/>
            </a:endParaRPr>
          </a:p>
        </p:txBody>
      </p:sp>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ja-JP"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21</a:t>
            </a:r>
            <a:endParaRPr kumimoji="0" lang="en-US" altLang="ja-JP"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graphicFrame>
        <p:nvGraphicFramePr>
          <p:cNvPr id="3" name="对象 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6" imgW="914400" imgH="215900" progId="Equation.KSEE3">
                  <p:embed/>
                </p:oleObj>
              </mc:Choice>
              <mc:Fallback>
                <p:oleObj name="" r:id="rId6" imgW="914400" imgH="215900" progId="Equation.KSEE3">
                  <p:embed/>
                  <p:pic>
                    <p:nvPicPr>
                      <p:cNvPr id="0" name="图片 1024"/>
                      <p:cNvPicPr/>
                      <p:nvPr/>
                    </p:nvPicPr>
                    <p:blipFill>
                      <a:blip r:embed="rId7"/>
                      <a:stretch>
                        <a:fillRect/>
                      </a:stretch>
                    </p:blipFill>
                    <p:spPr>
                      <a:xfrm>
                        <a:off x="5638800" y="3321050"/>
                        <a:ext cx="914400" cy="21590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P3956 [NOIP2017 普及组] 棋盘</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860425" y="1691005"/>
                <a:ext cx="10560050" cy="4077970"/>
              </a:xfrm>
              <a:prstGeom prst="rect">
                <a:avLst/>
              </a:prstGeom>
              <a:noFill/>
            </p:spPr>
            <p:txBody>
              <a:bodyPr wrap="square" rtlCol="0">
                <a:noAutofit/>
              </a:bodyPr>
              <a:p>
                <a:pPr fontAlgn="auto">
                  <a:lnSpc>
                    <a:spcPct val="150000"/>
                  </a:lnSpc>
                </a:pPr>
                <a:r>
                  <a:rPr lang="zh-CN" altLang="en-US">
                    <a:latin typeface="华文中宋" panose="02010600040101010101" charset="-122"/>
                    <a:ea typeface="华文中宋" panose="02010600040101010101" charset="-122"/>
                  </a:rPr>
                  <a:t>思路分析：</a:t>
                </a:r>
                <a:endParaRPr lang="zh-CN" altLang="en-US">
                  <a:latin typeface="华文中宋" panose="02010600040101010101" charset="-122"/>
                  <a:ea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rPr>
                  <a:t>先考虑如果没有无色格子，我们设</a:t>
                </a:r>
                <a:r>
                  <a:rPr lang="en-US" altLang="zh-CN">
                    <a:latin typeface="华文中宋" panose="02010600040101010101" charset="-122"/>
                    <a:ea typeface="华文中宋" panose="02010600040101010101" charset="-122"/>
                  </a:rPr>
                  <a:t> </a:t>
                </a:r>
                <a14:m>
                  <m:oMath xmlns:m="http://schemas.openxmlformats.org/officeDocument/2006/math">
                    <m:r>
                      <a:rPr lang="en-US" altLang="zh-CN" i="1">
                        <a:latin typeface="Cambria Math" panose="02040503050406030204" charset="0"/>
                        <a:cs typeface="Cambria Math" panose="02040503050406030204" charset="0"/>
                      </a:rPr>
                      <m:t>𝑓</m:t>
                    </m:r>
                    <m:d>
                      <m:dPr>
                        <m:ctrlPr>
                          <a:rPr lang="en-US" altLang="zh-CN" i="1">
                            <a:latin typeface="Cambria Math" panose="02040503050406030204" charset="0"/>
                            <a:cs typeface="Cambria Math" panose="02040503050406030204" charset="0"/>
                          </a:rPr>
                        </m:ctrlPr>
                      </m:dPr>
                      <m:e>
                        <m:r>
                          <a:rPr lang="en-US" altLang="zh-CN" i="1">
                            <a:latin typeface="Cambria Math" panose="02040503050406030204" charset="0"/>
                            <a:cs typeface="Cambria Math" panose="02040503050406030204" charset="0"/>
                          </a:rPr>
                          <m:t>𝑖</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𝑗</m:t>
                        </m:r>
                      </m:e>
                    </m:d>
                  </m:oMath>
                </a14:m>
                <a:r>
                  <a:rPr lang="en-US" altLang="zh-CN">
                    <a:latin typeface="华文中宋" panose="02010600040101010101" charset="-122"/>
                    <a:ea typeface="华文中宋" panose="02010600040101010101" charset="-122"/>
                  </a:rPr>
                  <a:t> </a:t>
                </a:r>
                <a:r>
                  <a:rPr lang="zh-CN" altLang="en-US">
                    <a:latin typeface="华文中宋" panose="02010600040101010101" charset="-122"/>
                    <a:ea typeface="华文中宋" panose="02010600040101010101" charset="-122"/>
                  </a:rPr>
                  <a:t>来记录</a:t>
                </a:r>
                <a:r>
                  <a:rPr lang="en-US" altLang="zh-CN">
                    <a:latin typeface="华文中宋" panose="02010600040101010101" charset="-122"/>
                    <a:ea typeface="华文中宋" panose="02010600040101010101" charset="-122"/>
                  </a:rPr>
                  <a:t> bfs </a:t>
                </a:r>
                <a:r>
                  <a:rPr lang="zh-CN" altLang="en-US">
                    <a:latin typeface="华文中宋" panose="02010600040101010101" charset="-122"/>
                    <a:ea typeface="华文中宋" panose="02010600040101010101" charset="-122"/>
                  </a:rPr>
                  <a:t>过程中到达每个格子的花费，如何保证花费最小呢，我们考虑</a:t>
                </a:r>
                <a:r>
                  <a:rPr lang="en-US" altLang="zh-CN">
                    <a:latin typeface="华文中宋" panose="02010600040101010101" charset="-122"/>
                    <a:ea typeface="华文中宋" panose="02010600040101010101" charset="-122"/>
                  </a:rPr>
                  <a:t>bfs</a:t>
                </a:r>
                <a:r>
                  <a:rPr lang="zh-CN" altLang="en-US">
                    <a:latin typeface="华文中宋" panose="02010600040101010101" charset="-122"/>
                    <a:ea typeface="华文中宋" panose="02010600040101010101" charset="-122"/>
                  </a:rPr>
                  <a:t>时用优先队列</a:t>
                </a:r>
                <a:r>
                  <a:rPr lang="zh-CN" altLang="en-US">
                    <a:latin typeface="华文中宋" panose="02010600040101010101" charset="-122"/>
                    <a:ea typeface="华文中宋" panose="02010600040101010101" charset="-122"/>
                  </a:rPr>
                  <a:t>代替普通队列。</a:t>
                </a:r>
                <a:endParaRPr lang="zh-CN" altLang="en-US">
                  <a:latin typeface="华文中宋" panose="02010600040101010101" charset="-122"/>
                  <a:ea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rPr>
                  <a:t>对于无色格子，到达时存在染成红黄两种可能，我们分别记录两种可能的最小</a:t>
                </a:r>
                <a:r>
                  <a:rPr lang="zh-CN" altLang="en-US">
                    <a:latin typeface="华文中宋" panose="02010600040101010101" charset="-122"/>
                    <a:ea typeface="华文中宋" panose="02010600040101010101" charset="-122"/>
                  </a:rPr>
                  <a:t>花费。</a:t>
                </a:r>
                <a:endParaRPr lang="zh-CN" altLang="en-US">
                  <a:latin typeface="华文中宋" panose="02010600040101010101" charset="-122"/>
                  <a:ea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rPr>
                  <a:t>复杂度</a:t>
                </a:r>
                <a:r>
                  <a:rPr lang="en-US" altLang="zh-CN">
                    <a:latin typeface="华文中宋" panose="02010600040101010101" charset="-122"/>
                    <a:ea typeface="华文中宋" panose="02010600040101010101" charset="-122"/>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𝑛𝑚</m:t>
                    </m:r>
                    <m:r>
                      <a:rPr lang="en-US" altLang="zh-CN" i="1">
                        <a:latin typeface="Cambria Math" panose="02040503050406030204" charset="0"/>
                        <a:cs typeface="Cambria Math" panose="02040503050406030204" charset="0"/>
                      </a:rPr>
                      <m:t>∗</m:t>
                    </m:r>
                    <m:func>
                      <m:funcPr>
                        <m:ctrlPr>
                          <a:rPr lang="en-US" altLang="zh-CN">
                            <a:latin typeface="Cambria Math" panose="02040503050406030204"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log</m:t>
                        </m:r>
                      </m:fName>
                      <m:e>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𝑛𝑚</m:t>
                        </m:r>
                        <m:r>
                          <a:rPr lang="en-US" altLang="zh-CN" i="1">
                            <a:latin typeface="Cambria Math" panose="02040503050406030204" charset="0"/>
                            <a:cs typeface="Cambria Math" panose="02040503050406030204" charset="0"/>
                          </a:rPr>
                          <m:t>)</m:t>
                        </m:r>
                      </m:e>
                    </m:func>
                    <m:r>
                      <a:rPr lang="en-US" altLang="zh-CN" i="1">
                        <a:latin typeface="Cambria Math" panose="02040503050406030204" charset="0"/>
                        <a:cs typeface="Cambria Math" panose="02040503050406030204" charset="0"/>
                      </a:rPr>
                      <m:t>)。</m:t>
                    </m:r>
                  </m:oMath>
                </a14:m>
                <a:endParaRPr lang="en-US" altLang="zh-CN" i="1">
                  <a:latin typeface="Cambria Math" panose="02040503050406030204" charset="0"/>
                  <a:cs typeface="Cambria Math" panose="02040503050406030204" charset="0"/>
                </a:endParaRPr>
              </a:p>
              <a:p>
                <a:pPr fontAlgn="auto">
                  <a:lnSpc>
                    <a:spcPct val="150000"/>
                  </a:lnSpc>
                </a:pPr>
                <a:endParaRPr lang="en-US" altLang="zh-CN">
                  <a:latin typeface="华文中宋" panose="02010600040101010101" charset="-122"/>
                  <a:ea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rPr>
                  <a:t>总结：搜索的本质是对状态空间进行枚举，此题中无色格子的两种染色即是不同的状态，设</a:t>
                </a:r>
                <a:r>
                  <a:rPr lang="zh-CN" altLang="en-US">
                    <a:latin typeface="华文中宋" panose="02010600040101010101" charset="-122"/>
                    <a:ea typeface="华文中宋" panose="02010600040101010101" charset="-122"/>
                  </a:rPr>
                  <a:t>状态时应该保证状态的</a:t>
                </a:r>
                <a:r>
                  <a:rPr lang="zh-CN" altLang="en-US">
                    <a:latin typeface="华文中宋" panose="02010600040101010101" charset="-122"/>
                    <a:ea typeface="华文中宋" panose="02010600040101010101" charset="-122"/>
                  </a:rPr>
                  <a:t>无后效性。</a:t>
                </a:r>
                <a:endParaRPr lang="zh-CN" altLang="en-US">
                  <a:latin typeface="华文中宋" panose="02010600040101010101" charset="-122"/>
                  <a:ea typeface="华文中宋" panose="02010600040101010101"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860425" y="1691005"/>
                <a:ext cx="10560050" cy="4077970"/>
              </a:xfrm>
              <a:prstGeom prst="rect">
                <a:avLst/>
              </a:prstGeom>
              <a:blipFill rotWithShape="1">
                <a:blip r:embed="rId2"/>
                <a:stretch>
                  <a:fillRect r="-800"/>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02</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1395413"/>
            <a:ext cx="12192000" cy="4392612"/>
            <a:chOff x="0" y="1395413"/>
            <a:chExt cx="12192000" cy="4392612"/>
          </a:xfrm>
        </p:grpSpPr>
        <p:sp>
          <p:nvSpPr>
            <p:cNvPr id="8" name="Freeform 5"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3308645" y="1395413"/>
              <a:ext cx="8883355" cy="1881187"/>
            </a:xfrm>
            <a:custGeom>
              <a:avLst/>
              <a:gdLst>
                <a:gd name="T0" fmla="*/ 11567 w 11567"/>
                <a:gd name="T1" fmla="*/ 2441 h 2441"/>
                <a:gd name="T2" fmla="*/ 0 w 11567"/>
                <a:gd name="T3" fmla="*/ 2441 h 2441"/>
                <a:gd name="T4" fmla="*/ 1542 w 11567"/>
                <a:gd name="T5" fmla="*/ 0 h 2441"/>
                <a:gd name="T6" fmla="*/ 11567 w 11567"/>
                <a:gd name="T7" fmla="*/ 0 h 2441"/>
                <a:gd name="T8" fmla="*/ 11567 w 11567"/>
                <a:gd name="T9" fmla="*/ 2441 h 2441"/>
              </a:gdLst>
              <a:ahLst/>
              <a:cxnLst>
                <a:cxn ang="0">
                  <a:pos x="T0" y="T1"/>
                </a:cxn>
                <a:cxn ang="0">
                  <a:pos x="T2" y="T3"/>
                </a:cxn>
                <a:cxn ang="0">
                  <a:pos x="T4" y="T5"/>
                </a:cxn>
                <a:cxn ang="0">
                  <a:pos x="T6" y="T7"/>
                </a:cxn>
                <a:cxn ang="0">
                  <a:pos x="T8" y="T9"/>
                </a:cxn>
              </a:cxnLst>
              <a:rect l="0" t="0" r="r" b="b"/>
              <a:pathLst>
                <a:path w="11567" h="2441">
                  <a:moveTo>
                    <a:pt x="11567" y="2441"/>
                  </a:moveTo>
                  <a:lnTo>
                    <a:pt x="0" y="2441"/>
                  </a:lnTo>
                  <a:lnTo>
                    <a:pt x="1542" y="0"/>
                  </a:lnTo>
                  <a:lnTo>
                    <a:pt x="11567" y="0"/>
                  </a:lnTo>
                  <a:lnTo>
                    <a:pt x="11567" y="2441"/>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 name="Freeform 6"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4075113"/>
              <a:ext cx="5693725" cy="1712912"/>
            </a:xfrm>
            <a:custGeom>
              <a:avLst/>
              <a:gdLst>
                <a:gd name="T0" fmla="*/ 0 w 7413"/>
                <a:gd name="T1" fmla="*/ 0 h 2222"/>
                <a:gd name="T2" fmla="*/ 7413 w 7413"/>
                <a:gd name="T3" fmla="*/ 0 h 2222"/>
                <a:gd name="T4" fmla="*/ 6010 w 7413"/>
                <a:gd name="T5" fmla="*/ 2222 h 2222"/>
                <a:gd name="T6" fmla="*/ 0 w 7413"/>
                <a:gd name="T7" fmla="*/ 2222 h 2222"/>
                <a:gd name="T8" fmla="*/ 0 w 7413"/>
                <a:gd name="T9" fmla="*/ 0 h 2222"/>
              </a:gdLst>
              <a:ahLst/>
              <a:cxnLst>
                <a:cxn ang="0">
                  <a:pos x="T0" y="T1"/>
                </a:cxn>
                <a:cxn ang="0">
                  <a:pos x="T2" y="T3"/>
                </a:cxn>
                <a:cxn ang="0">
                  <a:pos x="T4" y="T5"/>
                </a:cxn>
                <a:cxn ang="0">
                  <a:pos x="T6" y="T7"/>
                </a:cxn>
                <a:cxn ang="0">
                  <a:pos x="T8" y="T9"/>
                </a:cxn>
              </a:cxnLst>
              <a:rect l="0" t="0" r="r" b="b"/>
              <a:pathLst>
                <a:path w="7413" h="2222">
                  <a:moveTo>
                    <a:pt x="0" y="0"/>
                  </a:moveTo>
                  <a:lnTo>
                    <a:pt x="7413" y="0"/>
                  </a:lnTo>
                  <a:lnTo>
                    <a:pt x="6010" y="2222"/>
                  </a:lnTo>
                  <a:lnTo>
                    <a:pt x="0" y="2222"/>
                  </a:lnTo>
                  <a:lnTo>
                    <a:pt x="0" y="0"/>
                  </a:lnTo>
                  <a:close/>
                </a:path>
              </a:pathLst>
            </a:custGeom>
            <a:solidFill>
              <a:srgbClr val="00467A"/>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Freeform 7"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0" y="2052639"/>
              <a:ext cx="10728896" cy="2981325"/>
            </a:xfrm>
            <a:custGeom>
              <a:avLst/>
              <a:gdLst>
                <a:gd name="T0" fmla="*/ 0 w 13970"/>
                <a:gd name="T1" fmla="*/ 0 h 3869"/>
                <a:gd name="T2" fmla="*/ 13970 w 13970"/>
                <a:gd name="T3" fmla="*/ 0 h 3869"/>
                <a:gd name="T4" fmla="*/ 11527 w 13970"/>
                <a:gd name="T5" fmla="*/ 3869 h 3869"/>
                <a:gd name="T6" fmla="*/ 0 w 13970"/>
                <a:gd name="T7" fmla="*/ 3869 h 3869"/>
                <a:gd name="T8" fmla="*/ 0 w 13970"/>
                <a:gd name="T9" fmla="*/ 0 h 3869"/>
              </a:gdLst>
              <a:ahLst/>
              <a:cxnLst>
                <a:cxn ang="0">
                  <a:pos x="T0" y="T1"/>
                </a:cxn>
                <a:cxn ang="0">
                  <a:pos x="T2" y="T3"/>
                </a:cxn>
                <a:cxn ang="0">
                  <a:pos x="T4" y="T5"/>
                </a:cxn>
                <a:cxn ang="0">
                  <a:pos x="T6" y="T7"/>
                </a:cxn>
                <a:cxn ang="0">
                  <a:pos x="T8" y="T9"/>
                </a:cxn>
              </a:cxnLst>
              <a:rect l="0" t="0" r="r" b="b"/>
              <a:pathLst>
                <a:path w="13970" h="3869">
                  <a:moveTo>
                    <a:pt x="0" y="0"/>
                  </a:moveTo>
                  <a:lnTo>
                    <a:pt x="13970" y="0"/>
                  </a:lnTo>
                  <a:lnTo>
                    <a:pt x="11527" y="3869"/>
                  </a:lnTo>
                  <a:lnTo>
                    <a:pt x="0" y="3869"/>
                  </a:lnTo>
                  <a:lnTo>
                    <a:pt x="0" y="0"/>
                  </a:lnTo>
                  <a:close/>
                </a:path>
              </a:pathLst>
            </a:custGeom>
            <a:solidFill>
              <a:srgbClr val="005DA2"/>
            </a:solidFill>
            <a:ln>
              <a:noFill/>
            </a:ln>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
        <p:nvSpPr>
          <p:cNvPr id="2" name="e7d195523061f1c0" descr="e7d195523061f1c060910eeaeeff1464599dc3392e14be42F6605DBF3376AA578EAD49A2F34CDE9F8BA873D9FC4305B94F8C98BE913D0BB55B77B4982D855D57316D9666CF50C0C1F882EEA92AB650391898752DC0F28C027E30AABBE39009D367F52CF2EB08CFD5B7F9FB4301E8C18380EF535FE4A4CCCE7A68EA8B854FFF693052B82C6FF16E3D" hidden="1"/>
          <p:cNvSpPr txBox="1"/>
          <p:nvPr/>
        </p:nvSpPr>
        <p:spPr>
          <a:xfrm>
            <a:off x="-355600" y="1803400"/>
            <a:ext cx="262251" cy="1016000"/>
          </a:xfrm>
          <a:prstGeom prst="rect">
            <a:avLst/>
          </a:prstGeom>
          <a:noFill/>
        </p:spPr>
        <p:txBody>
          <a:bodyPr vert="wordArtVert"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e7d195523061f1c060910eeaeeff1464599dc3392e14be42F6605DBF3376AA578EAD49A2F34CDE9F8BA873D9FC4305B94F8C98BE913D0BB55B77B4982D855D57316D9666CF50C0C1F882EEA92AB650391898752DC0F28C027E30AABBE39009D367F52CF2EB08CFD5B7F9FB4301E8C18380EF535FE4A4CCCE7A68EA8B854FFF693052B82C6FF16E3D</a:t>
            </a:r>
            <a:endParaRPr kumimoji="0" lang="zh-CN" altLang="en-US" sz="1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文本框 12"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txBox="1"/>
          <p:nvPr/>
        </p:nvSpPr>
        <p:spPr>
          <a:xfrm>
            <a:off x="1113704" y="1908176"/>
            <a:ext cx="1463675" cy="315341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rPr>
              <a:t>2</a:t>
            </a:r>
            <a:endParaRPr kumimoji="0" lang="en-US" altLang="zh-CN" sz="199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charset="-122"/>
              <a:cs typeface="+mn-cs"/>
            </a:endParaRPr>
          </a:p>
        </p:txBody>
      </p:sp>
      <p:sp>
        <p:nvSpPr>
          <p:cNvPr id="15" name="文本框 14"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705" y="2668270"/>
            <a:ext cx="4783455" cy="768350"/>
          </a:xfrm>
          <a:prstGeom prst="rect">
            <a:avLst/>
          </a:prstGeom>
          <a:noFill/>
        </p:spPr>
        <p:txBody>
          <a:bodyPr wrap="square" rtlCol="0">
            <a:spAutoFit/>
          </a:bodyPr>
          <a:lstStyle/>
          <a:p>
            <a:pPr lvl="0"/>
            <a:r>
              <a:rPr lang="zh-CN" altLang="en-US" sz="4400" dirty="0">
                <a:solidFill>
                  <a:prstClr val="white"/>
                </a:solidFill>
                <a:latin typeface="华康俪金黑W8" panose="020B0809000000000000" pitchFamily="49" charset="-122"/>
                <a:ea typeface="华康俪金黑W8" panose="020B0809000000000000" pitchFamily="49" charset="-122"/>
              </a:rPr>
              <a:t>深度优先搜索</a:t>
            </a:r>
            <a:r>
              <a:rPr lang="en-US" altLang="zh-CN" sz="4400" dirty="0">
                <a:solidFill>
                  <a:prstClr val="white"/>
                </a:solidFill>
                <a:latin typeface="华康俪金黑W8" panose="020B0809000000000000" pitchFamily="49" charset="-122"/>
                <a:ea typeface="华康俪金黑W8" panose="020B0809000000000000" pitchFamily="49" charset="-122"/>
              </a:rPr>
              <a:t>(DFS)</a:t>
            </a:r>
            <a:endParaRPr lang="en-US" altLang="zh-CN" sz="4400" dirty="0">
              <a:solidFill>
                <a:prstClr val="white"/>
              </a:solidFill>
              <a:latin typeface="华康俪金黑W8" panose="020B0809000000000000" pitchFamily="49" charset="-122"/>
              <a:ea typeface="华康俪金黑W8" panose="020B0809000000000000" pitchFamily="49" charset="-122"/>
            </a:endParaRPr>
          </a:p>
        </p:txBody>
      </p:sp>
      <p:sp>
        <p:nvSpPr>
          <p:cNvPr id="16" name="矩形 15"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p:nvPr/>
        </p:nvSpPr>
        <p:spPr>
          <a:xfrm>
            <a:off x="2956407" y="3466746"/>
            <a:ext cx="566069" cy="60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Freeform 8" descr="e7d195523061f1c060910eeaeeff1464599dc3392e14be42F6605DBF3376AA578EAD49A2F34CDE9F8BA873D9FC4305B94F8C98BE913D0BB55B77B4982D855D57316D9666CF50C0C1F882EEA92AB650391898752DC0F28C027E30AABBE39009D367F52CF2EB08CFD5B7F9FB4301E8C18380EF535FE4A4CCCE7A68EA8B854FFF693052B82C6FF16E3D"/>
          <p:cNvSpPr/>
          <p:nvPr/>
        </p:nvSpPr>
        <p:spPr bwMode="auto">
          <a:xfrm>
            <a:off x="11227177" y="1908176"/>
            <a:ext cx="556995" cy="900113"/>
          </a:xfrm>
          <a:custGeom>
            <a:avLst/>
            <a:gdLst>
              <a:gd name="T0" fmla="*/ 584 w 725"/>
              <a:gd name="T1" fmla="*/ 443 h 1169"/>
              <a:gd name="T2" fmla="*/ 725 w 725"/>
              <a:gd name="T3" fmla="*/ 585 h 1169"/>
              <a:gd name="T4" fmla="*/ 584 w 725"/>
              <a:gd name="T5" fmla="*/ 726 h 1169"/>
              <a:gd name="T6" fmla="*/ 141 w 725"/>
              <a:gd name="T7" fmla="*/ 1169 h 1169"/>
              <a:gd name="T8" fmla="*/ 0 w 725"/>
              <a:gd name="T9" fmla="*/ 1028 h 1169"/>
              <a:gd name="T10" fmla="*/ 443 w 725"/>
              <a:gd name="T11" fmla="*/ 585 h 1169"/>
              <a:gd name="T12" fmla="*/ 0 w 725"/>
              <a:gd name="T13" fmla="*/ 141 h 1169"/>
              <a:gd name="T14" fmla="*/ 141 w 725"/>
              <a:gd name="T15" fmla="*/ 0 h 1169"/>
              <a:gd name="T16" fmla="*/ 584 w 725"/>
              <a:gd name="T17" fmla="*/ 443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5" h="1169">
                <a:moveTo>
                  <a:pt x="584" y="443"/>
                </a:moveTo>
                <a:lnTo>
                  <a:pt x="725" y="585"/>
                </a:lnTo>
                <a:lnTo>
                  <a:pt x="584" y="726"/>
                </a:lnTo>
                <a:lnTo>
                  <a:pt x="141" y="1169"/>
                </a:lnTo>
                <a:lnTo>
                  <a:pt x="0" y="1028"/>
                </a:lnTo>
                <a:lnTo>
                  <a:pt x="443" y="585"/>
                </a:lnTo>
                <a:lnTo>
                  <a:pt x="0" y="141"/>
                </a:lnTo>
                <a:lnTo>
                  <a:pt x="141" y="0"/>
                </a:lnTo>
                <a:lnTo>
                  <a:pt x="584" y="4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91416" tIns="45708" rIns="91416" bIns="4570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 name="文本框 13" descr="e7d195523061f1c060910eeaeeff1464599dc3392e14be42F6605DBF3376AA578EAD49A2F34CDE9F8BA873D9FC4305B94F8C98BE913D0BB55B77B4982D855D57316D9666CF50C0C1F882EEA92AB650396E1778977ABF941FB65177D6883232DFBC3F3168BD9BD0485E96A7ADBC6152F51AEFDD4DC1585EA5788F3B2196A7697FB05ACDF1C9823A42"/>
          <p:cNvSpPr txBox="1"/>
          <p:nvPr/>
        </p:nvSpPr>
        <p:spPr>
          <a:xfrm>
            <a:off x="2846861" y="3598452"/>
            <a:ext cx="4410383" cy="708660"/>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35" b="0" i="0" u="none" strike="noStrike" kern="1200" cap="none" spc="0" normalizeH="0" baseline="0" noProof="0">
                <a:ln>
                  <a:noFill/>
                </a:ln>
                <a:solidFill>
                  <a:prstClr val="white"/>
                </a:solidFill>
                <a:effectLst/>
                <a:uLnTx/>
                <a:uFillTx/>
                <a:latin typeface="Calibri Light" panose="020F0302020204030204" pitchFamily="34" charset="0"/>
                <a:ea typeface="等线" panose="02010600030101010101" charset="-122"/>
                <a:cs typeface="+mn-cs"/>
              </a:rPr>
              <a:t>深度优先搜索，即按照深度优先的顺序搜索的算法。</a:t>
            </a:r>
            <a:endParaRPr kumimoji="0" lang="en-US" altLang="zh-CN" sz="1335" b="0" i="0" u="none" strike="noStrike" kern="1200" cap="none" spc="0" normalizeH="0" baseline="0" noProof="0">
              <a:ln>
                <a:noFill/>
              </a:ln>
              <a:solidFill>
                <a:prstClr val="white"/>
              </a:solidFill>
              <a:effectLst/>
              <a:uLnTx/>
              <a:uFillTx/>
              <a:latin typeface="Calibri Light" panose="020F0302020204030204" pitchFamily="34"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335" b="0" i="0" u="none" strike="noStrike" kern="1200" cap="none" spc="0" normalizeH="0" baseline="0" noProof="0">
              <a:ln>
                <a:noFill/>
              </a:ln>
              <a:solidFill>
                <a:prstClr val="white"/>
              </a:solidFill>
              <a:effectLst/>
              <a:uLnTx/>
              <a:uFillTx/>
              <a:latin typeface="Calibri Light" panose="020F0302020204030204" pitchFamily="34"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35" b="0" i="0" u="none" strike="noStrike" kern="1200" cap="none" spc="0" normalizeH="0" baseline="0" noProof="0">
                <a:ln>
                  <a:noFill/>
                </a:ln>
                <a:solidFill>
                  <a:prstClr val="white"/>
                </a:solidFill>
                <a:effectLst/>
                <a:uLnTx/>
                <a:uFillTx/>
                <a:latin typeface="Calibri Light" panose="020F0302020204030204" pitchFamily="34" charset="0"/>
                <a:ea typeface="等线" panose="02010600030101010101" charset="-122"/>
                <a:cs typeface="+mn-cs"/>
              </a:rPr>
              <a:t>深度优先搜索一般使用栈来实现。</a:t>
            </a:r>
            <a:endParaRPr kumimoji="0" lang="en-US" altLang="zh-CN" sz="1335" b="0" i="0" u="none" strike="noStrike" kern="1200" cap="none" spc="0" normalizeH="0" baseline="0" noProof="0">
              <a:ln>
                <a:noFill/>
              </a:ln>
              <a:solidFill>
                <a:prstClr val="white"/>
              </a:solidFill>
              <a:effectLst/>
              <a:uLnTx/>
              <a:uFillTx/>
              <a:latin typeface="Calibri Light" panose="020F0302020204030204" pitchFamily="34" charset="0"/>
              <a:ea typeface="等线" panose="02010600030101010101"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3000"/>
    </mc:Choice>
    <mc:Fallback>
      <p:transition spd="slow" advClick="0" advTm="3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输出</a:t>
            </a:r>
            <a:r>
              <a:rPr lang="zh-CN" altLang="en-US">
                <a:latin typeface="华文中宋" panose="02010600040101010101" charset="-122"/>
                <a:ea typeface="华文中宋" panose="02010600040101010101" charset="-122"/>
              </a:rPr>
              <a:t>全排列</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860425" y="1691005"/>
                <a:ext cx="10560050" cy="4077970"/>
              </a:xfrm>
              <a:prstGeom prst="rect">
                <a:avLst/>
              </a:prstGeom>
              <a:noFill/>
            </p:spPr>
            <p:txBody>
              <a:bodyPr wrap="square" rtlCol="0">
                <a:noAutofit/>
              </a:bodyPr>
              <a:p>
                <a:pPr fontAlgn="auto">
                  <a:lnSpc>
                    <a:spcPct val="150000"/>
                  </a:lnSpc>
                </a:pPr>
                <a:r>
                  <a:rPr lang="zh-CN" altLang="en-US">
                    <a:latin typeface="华文中宋" panose="02010600040101010101" charset="-122"/>
                    <a:ea typeface="华文中宋" panose="02010600040101010101" charset="-122"/>
                  </a:rPr>
                  <a:t>题目大意：如题，</a:t>
                </a:r>
                <a14:m>
                  <m:oMath xmlns:m="http://schemas.openxmlformats.org/officeDocument/2006/math">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10</m:t>
                    </m:r>
                  </m:oMath>
                </a14:m>
                <a:r>
                  <a:rPr lang="zh-CN" altLang="en-US"/>
                  <a:t>。</a:t>
                </a:r>
                <a:endParaRPr lang="zh-CN" altLang="en-US"/>
              </a:p>
              <a:p>
                <a:pPr fontAlgn="auto">
                  <a:lnSpc>
                    <a:spcPct val="150000"/>
                  </a:lnSpc>
                </a:pPr>
                <a:r>
                  <a:rPr lang="zh-CN" altLang="en-US">
                    <a:latin typeface="华文中宋" panose="02010600040101010101" charset="-122"/>
                    <a:ea typeface="华文中宋" panose="02010600040101010101" charset="-122"/>
                  </a:rPr>
                  <a:t>思路分析：依次枚举第</a:t>
                </a:r>
                <a:r>
                  <a:rPr lang="en-US" altLang="zh-CN">
                    <a:latin typeface="华文中宋" panose="02010600040101010101" charset="-122"/>
                    <a:ea typeface="华文中宋" panose="02010600040101010101" charset="-122"/>
                  </a:rPr>
                  <a:t> i </a:t>
                </a:r>
                <a:r>
                  <a:rPr lang="zh-CN" altLang="en-US">
                    <a:latin typeface="华文中宋" panose="02010600040101010101" charset="-122"/>
                    <a:ea typeface="华文中宋" panose="02010600040101010101" charset="-122"/>
                  </a:rPr>
                  <a:t>个位置选哪个数，通过递归来实现，被选中的数在继续递归前做好标记，在本层递归完成后取消</a:t>
                </a:r>
                <a:r>
                  <a:rPr lang="zh-CN" altLang="en-US">
                    <a:latin typeface="华文中宋" panose="02010600040101010101" charset="-122"/>
                    <a:ea typeface="华文中宋" panose="02010600040101010101" charset="-122"/>
                  </a:rPr>
                  <a:t>标记。</a:t>
                </a:r>
                <a:endParaRPr lang="zh-CN" altLang="en-US">
                  <a:latin typeface="华文中宋" panose="02010600040101010101" charset="-122"/>
                  <a:ea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rPr>
                  <a:t>复杂度</a:t>
                </a:r>
                <a:r>
                  <a:rPr lang="en-US" altLang="zh-CN">
                    <a:latin typeface="华文中宋" panose="02010600040101010101" charset="-122"/>
                    <a:ea typeface="华文中宋" panose="02010600040101010101" charset="-122"/>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𝑛</m:t>
                    </m:r>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860425" y="1691005"/>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03</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rPr>
              <a:t>P5194 [USACO05DEC] Scales S</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p:sp>
        <p:nvSpPr>
          <p:cNvPr id="5" name="文本框 4"/>
          <p:cNvSpPr txBox="1"/>
          <p:nvPr/>
        </p:nvSpPr>
        <p:spPr>
          <a:xfrm>
            <a:off x="860425" y="1691005"/>
            <a:ext cx="10560050" cy="4077970"/>
          </a:xfrm>
          <a:prstGeom prst="rect">
            <a:avLst/>
          </a:prstGeom>
          <a:noFill/>
        </p:spPr>
        <p:txBody>
          <a:bodyPr wrap="square" rtlCol="0">
            <a:noAutofit/>
          </a:bodyPr>
          <a:p>
            <a:pPr fontAlgn="auto">
              <a:lnSpc>
                <a:spcPct val="150000"/>
              </a:lnSpc>
            </a:pPr>
            <a:endParaRPr lang="zh-CN" altLang="en-US">
              <a:latin typeface="华文中宋" panose="02010600040101010101" charset="-122"/>
              <a:ea typeface="华文中宋" panose="02010600040101010101" charset="-122"/>
            </a:endParaRPr>
          </a:p>
        </p:txBody>
      </p:sp>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04</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pic>
        <p:nvPicPr>
          <p:cNvPr id="3" name="图片 2"/>
          <p:cNvPicPr>
            <a:picLocks noChangeAspect="1"/>
          </p:cNvPicPr>
          <p:nvPr/>
        </p:nvPicPr>
        <p:blipFill>
          <a:blip r:embed="rId2"/>
          <a:stretch>
            <a:fillRect/>
          </a:stretch>
        </p:blipFill>
        <p:spPr>
          <a:xfrm>
            <a:off x="860425" y="1026160"/>
            <a:ext cx="10522585" cy="5556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idx="4294967295"/>
          </p:nvPr>
        </p:nvSpPr>
        <p:spPr>
          <a:xfrm>
            <a:off x="860425" y="365125"/>
            <a:ext cx="10515600" cy="1325880"/>
          </a:xfrm>
        </p:spPr>
        <p:txBody>
          <a:bodyPr/>
          <a:p>
            <a:r>
              <a:rPr lang="zh-CN" altLang="en-US">
                <a:latin typeface="华文中宋" panose="02010600040101010101" charset="-122"/>
                <a:ea typeface="华文中宋" panose="02010600040101010101" charset="-122"/>
                <a:sym typeface="+mn-ea"/>
              </a:rPr>
              <a:t>P5194 [USACO05DEC] Scales S</a:t>
            </a:r>
            <a:endParaRPr lang="zh-CN" altLang="en-US">
              <a:latin typeface="华文中宋" panose="02010600040101010101" charset="-122"/>
              <a:ea typeface="华文中宋" panose="02010600040101010101" charset="-122"/>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84102" y="67413"/>
            <a:ext cx="945333" cy="959034"/>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570865" y="1565910"/>
                <a:ext cx="10560050" cy="4077970"/>
              </a:xfrm>
              <a:prstGeom prst="rect">
                <a:avLst/>
              </a:prstGeom>
              <a:noFill/>
            </p:spPr>
            <p:txBody>
              <a:bodyPr wrap="square" rtlCol="0">
                <a:noAutofit/>
              </a:bodyPr>
              <a:p>
                <a:pPr fontAlgn="auto">
                  <a:lnSpc>
                    <a:spcPct val="150000"/>
                  </a:lnSpc>
                </a:pPr>
                <a:r>
                  <a:rPr lang="zh-CN" altLang="en-US">
                    <a:latin typeface="华文中宋" panose="02010600040101010101" charset="-122"/>
                    <a:ea typeface="华文中宋" panose="02010600040101010101" charset="-122"/>
                  </a:rPr>
                  <a:t>思路分析：</a:t>
                </a:r>
                <a:endParaRPr lang="zh-CN" altLang="en-US">
                  <a:latin typeface="华文中宋" panose="02010600040101010101" charset="-122"/>
                  <a:ea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rPr>
                  <a:t>首先</a:t>
                </a:r>
                <a:r>
                  <a:rPr lang="en-US" altLang="zh-CN">
                    <a:latin typeface="华文中宋" panose="02010600040101010101" charset="-122"/>
                    <a:ea typeface="华文中宋" panose="02010600040101010101" charset="-122"/>
                  </a:rPr>
                  <a:t> </a:t>
                </a:r>
                <a14:m>
                  <m:oMath xmlns:m="http://schemas.openxmlformats.org/officeDocument/2006/math">
                    <m:r>
                      <a:rPr lang="en-US" altLang="zh-CN" i="1">
                        <a:latin typeface="Cambria Math" panose="02040503050406030204" charset="0"/>
                        <a:cs typeface="Cambria Math" panose="02040503050406030204" charset="0"/>
                      </a:rPr>
                      <m:t>𝑛</m:t>
                    </m:r>
                  </m:oMath>
                </a14:m>
                <a:r>
                  <a:rPr lang="en-US" altLang="zh-CN">
                    <a:latin typeface="华文中宋" panose="02010600040101010101" charset="-122"/>
                    <a:ea typeface="华文中宋" panose="02010600040101010101" charset="-122"/>
                  </a:rPr>
                  <a:t> </a:t>
                </a:r>
                <a:r>
                  <a:rPr lang="zh-CN" altLang="en-US">
                    <a:latin typeface="华文中宋" panose="02010600040101010101" charset="-122"/>
                    <a:ea typeface="华文中宋" panose="02010600040101010101" charset="-122"/>
                  </a:rPr>
                  <a:t>的范围是在诈骗，实际</a:t>
                </a:r>
                <a:r>
                  <a:rPr lang="en-US" altLang="zh-CN">
                    <a:latin typeface="华文中宋" panose="02010600040101010101" charset="-122"/>
                    <a:ea typeface="华文中宋" panose="02010600040101010101" charset="-122"/>
                  </a:rPr>
                  <a:t> </a:t>
                </a:r>
                <a14:m>
                  <m:oMath xmlns:m="http://schemas.openxmlformats.org/officeDocument/2006/math">
                    <m:r>
                      <a:rPr lang="en-US" altLang="zh-CN" i="1">
                        <a:latin typeface="Cambria Math" panose="02040503050406030204" charset="0"/>
                        <a:cs typeface="Cambria Math" panose="02040503050406030204" charset="0"/>
                      </a:rPr>
                      <m:t>𝑛</m:t>
                    </m:r>
                  </m:oMath>
                </a14:m>
                <a:r>
                  <a:rPr lang="en-US" altLang="zh-CN"/>
                  <a:t> </a:t>
                </a:r>
                <a:r>
                  <a:rPr lang="zh-CN" altLang="en-US">
                    <a:latin typeface="华文中宋" panose="02010600040101010101" charset="-122"/>
                    <a:ea typeface="华文中宋" panose="02010600040101010101" charset="-122"/>
                  </a:rPr>
                  <a:t>大概只有</a:t>
                </a:r>
                <a:r>
                  <a:rPr lang="en-US" altLang="zh-CN">
                    <a:latin typeface="华文中宋" panose="02010600040101010101" charset="-122"/>
                    <a:ea typeface="华文中宋" panose="02010600040101010101" charset="-122"/>
                  </a:rPr>
                  <a:t>40</a:t>
                </a:r>
                <a:r>
                  <a:rPr lang="zh-CN" altLang="en-US">
                    <a:latin typeface="华文中宋" panose="02010600040101010101" charset="-122"/>
                    <a:ea typeface="华文中宋" panose="02010600040101010101" charset="-122"/>
                  </a:rPr>
                  <a:t>。</a:t>
                </a:r>
                <a:endParaRPr lang="zh-CN" altLang="en-US">
                  <a:latin typeface="华文中宋" panose="02010600040101010101" charset="-122"/>
                  <a:ea typeface="华文中宋" panose="02010600040101010101" charset="-122"/>
                </a:endParaRPr>
              </a:p>
              <a:p>
                <a:pPr fontAlgn="auto">
                  <a:lnSpc>
                    <a:spcPct val="150000"/>
                  </a:lnSpc>
                </a:pPr>
                <a:r>
                  <a:rPr lang="zh-CN" altLang="en-US">
                    <a:latin typeface="华文中宋" panose="02010600040101010101" charset="-122"/>
                    <a:ea typeface="华文中宋" panose="02010600040101010101" charset="-122"/>
                  </a:rPr>
                  <a:t>朴素的想法是依次枚举每个砝码放还是不放，复杂度</a:t>
                </a:r>
                <a:r>
                  <a:rPr lang="en-US" altLang="zh-CN">
                    <a:latin typeface="华文中宋" panose="02010600040101010101" charset="-122"/>
                    <a:ea typeface="华文中宋" panose="02010600040101010101" charset="-122"/>
                  </a:rPr>
                  <a:t> </a:t>
                </a:r>
                <a14:m>
                  <m:oMath xmlns:m="http://schemas.openxmlformats.org/officeDocument/2006/math">
                    <m:r>
                      <a:rPr lang="en-US" altLang="zh-CN" i="1">
                        <a:latin typeface="Cambria Math" panose="02040503050406030204" charset="0"/>
                        <a:cs typeface="Cambria Math" panose="02040503050406030204" charset="0"/>
                      </a:rPr>
                      <m:t>𝑂</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charset="0"/>
                            <a:cs typeface="Cambria Math" panose="02040503050406030204" charset="0"/>
                          </a:rPr>
                        </m:ctrlPr>
                      </m:sSupPr>
                      <m:e>
                        <m:r>
                          <a:rPr lang="en-US" altLang="zh-CN" i="1">
                            <a:latin typeface="Cambria Math" panose="02040503050406030204" charset="0"/>
                            <a:cs typeface="Cambria Math" panose="02040503050406030204" charset="0"/>
                          </a:rPr>
                          <m:t>2</m:t>
                        </m:r>
                      </m:e>
                      <m:sup>
                        <m:r>
                          <a:rPr lang="en-US" altLang="zh-CN" i="1">
                            <a:latin typeface="Cambria Math" panose="02040503050406030204" charset="0"/>
                            <a:cs typeface="Cambria Math" panose="02040503050406030204" charset="0"/>
                          </a:rPr>
                          <m:t>𝑛</m:t>
                        </m:r>
                      </m:sup>
                    </m:sSup>
                    <m:r>
                      <a:rPr lang="en-US" altLang="zh-CN" i="1">
                        <a:latin typeface="Cambria Math" panose="02040503050406030204" charset="0"/>
                        <a:cs typeface="Cambria Math" panose="02040503050406030204" charset="0"/>
                      </a:rPr>
                      <m:t>)</m:t>
                    </m:r>
                  </m:oMath>
                </a14:m>
                <a:r>
                  <a:rPr lang="zh-CN" altLang="en-US">
                    <a:latin typeface="Cambria Math" panose="02040503050406030204" charset="0"/>
                    <a:cs typeface="Cambria Math" panose="02040503050406030204" charset="0"/>
                  </a:rPr>
                  <a:t>。</a:t>
                </a:r>
                <a:endParaRPr lang="zh-CN" altLang="en-US">
                  <a:latin typeface="Cambria Math" panose="02040503050406030204" charset="0"/>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但容易发现很多的枚举是无意义的，一方面因为我们只关心最大的，一方面因为很多方案质量会超出上限</a:t>
                </a:r>
                <a:r>
                  <a:rPr lang="en-US" altLang="zh-CN">
                    <a:latin typeface="Cambria Math" panose="02040503050406030204" charset="0"/>
                    <a:ea typeface="华文中宋" panose="02010600040101010101" charset="-122"/>
                    <a:cs typeface="Cambria Math" panose="02040503050406030204" charset="0"/>
                  </a:rPr>
                  <a:t> C </a:t>
                </a:r>
                <a:r>
                  <a:rPr lang="zh-CN" altLang="en-US">
                    <a:latin typeface="Cambria Math" panose="02040503050406030204" charset="0"/>
                    <a:ea typeface="华文中宋" panose="02010600040101010101" charset="-122"/>
                    <a:cs typeface="Cambria Math" panose="02040503050406030204" charset="0"/>
                  </a:rPr>
                  <a:t>所以我们考虑将这些情况去掉或减少。</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我们从大的砝码开始枚举，递归时发现已经超过</a:t>
                </a:r>
                <a:r>
                  <a:rPr lang="en-US" altLang="zh-CN">
                    <a:latin typeface="Cambria Math" panose="02040503050406030204" charset="0"/>
                    <a:ea typeface="华文中宋" panose="02010600040101010101" charset="-122"/>
                    <a:cs typeface="Cambria Math" panose="02040503050406030204" charset="0"/>
                  </a:rPr>
                  <a:t> C </a:t>
                </a:r>
                <a:r>
                  <a:rPr lang="zh-CN" altLang="en-US">
                    <a:latin typeface="Cambria Math" panose="02040503050406030204" charset="0"/>
                    <a:ea typeface="华文中宋" panose="02010600040101010101" charset="-122"/>
                    <a:cs typeface="Cambria Math" panose="02040503050406030204" charset="0"/>
                  </a:rPr>
                  <a:t>就</a:t>
                </a:r>
                <a:r>
                  <a:rPr lang="en-US" altLang="zh-CN">
                    <a:latin typeface="Cambria Math" panose="02040503050406030204" charset="0"/>
                    <a:ea typeface="华文中宋" panose="02010600040101010101" charset="-122"/>
                    <a:cs typeface="Cambria Math" panose="02040503050406030204" charset="0"/>
                  </a:rPr>
                  <a:t> return </a:t>
                </a:r>
                <a:r>
                  <a:rPr lang="zh-CN" altLang="en-US">
                    <a:latin typeface="Cambria Math" panose="02040503050406030204" charset="0"/>
                    <a:ea typeface="华文中宋" panose="02010600040101010101" charset="-122"/>
                    <a:cs typeface="Cambria Math" panose="02040503050406030204" charset="0"/>
                  </a:rPr>
                  <a:t>。效率会大大提高，这种</a:t>
                </a:r>
                <a:r>
                  <a:rPr lang="en-US" altLang="zh-CN">
                    <a:latin typeface="Cambria Math" panose="02040503050406030204" charset="0"/>
                    <a:ea typeface="华文中宋" panose="02010600040101010101" charset="-122"/>
                    <a:cs typeface="Cambria Math" panose="02040503050406030204" charset="0"/>
                  </a:rPr>
                  <a:t> dfs </a:t>
                </a:r>
                <a:r>
                  <a:rPr lang="zh-CN" altLang="en-US">
                    <a:latin typeface="Cambria Math" panose="02040503050406030204" charset="0"/>
                    <a:ea typeface="华文中宋" panose="02010600040101010101" charset="-122"/>
                    <a:cs typeface="Cambria Math" panose="02040503050406030204" charset="0"/>
                  </a:rPr>
                  <a:t>的优化方法叫</a:t>
                </a:r>
                <a:r>
                  <a:rPr lang="zh-CN" altLang="en-US">
                    <a:latin typeface="Cambria Math" panose="02040503050406030204" charset="0"/>
                    <a:ea typeface="华文中宋" panose="02010600040101010101" charset="-122"/>
                    <a:cs typeface="Cambria Math" panose="02040503050406030204" charset="0"/>
                  </a:rPr>
                  <a:t>做剪枝。</a:t>
                </a:r>
                <a:endParaRPr lang="zh-CN" altLang="en-US">
                  <a:latin typeface="Cambria Math" panose="02040503050406030204" charset="0"/>
                  <a:ea typeface="华文中宋" panose="02010600040101010101" charset="-122"/>
                  <a:cs typeface="Cambria Math" panose="02040503050406030204" charset="0"/>
                </a:endParaRPr>
              </a:p>
              <a:p>
                <a:pPr fontAlgn="auto">
                  <a:lnSpc>
                    <a:spcPct val="150000"/>
                  </a:lnSpc>
                </a:pPr>
                <a:r>
                  <a:rPr lang="zh-CN" altLang="en-US">
                    <a:latin typeface="Cambria Math" panose="02040503050406030204" charset="0"/>
                    <a:ea typeface="华文中宋" panose="02010600040101010101" charset="-122"/>
                    <a:cs typeface="Cambria Math" panose="02040503050406030204" charset="0"/>
                  </a:rPr>
                  <a:t>剪枝就无所谓复杂度</a:t>
                </a:r>
                <a:r>
                  <a:rPr lang="zh-CN" altLang="en-US">
                    <a:latin typeface="Cambria Math" panose="02040503050406030204" charset="0"/>
                    <a:ea typeface="华文中宋" panose="02010600040101010101" charset="-122"/>
                    <a:cs typeface="Cambria Math" panose="02040503050406030204" charset="0"/>
                  </a:rPr>
                  <a:t>了。</a:t>
                </a:r>
                <a:endParaRPr lang="zh-CN" altLang="en-US">
                  <a:latin typeface="Cambria Math" panose="02040503050406030204" charset="0"/>
                  <a:ea typeface="华文中宋" panose="02010600040101010101" charset="-122"/>
                  <a:cs typeface="Cambria Math" panose="02040503050406030204"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570865" y="1565910"/>
                <a:ext cx="10560050" cy="4077970"/>
              </a:xfrm>
              <a:prstGeom prst="rect">
                <a:avLst/>
              </a:prstGeom>
              <a:blipFill rotWithShape="1">
                <a:blip r:embed="rId2"/>
                <a:stretch>
                  <a:fillRect/>
                </a:stretch>
              </a:blipFill>
            </p:spPr>
            <p:txBody>
              <a:bodyPr/>
              <a:lstStyle/>
              <a:p>
                <a:r>
                  <a:rPr lang="zh-CN" altLang="en-US">
                    <a:noFill/>
                  </a:rPr>
                  <a:t> </a:t>
                </a:r>
              </a:p>
            </p:txBody>
          </p:sp>
        </mc:Fallback>
      </mc:AlternateContent>
      <p:sp>
        <p:nvSpPr>
          <p:cNvPr id="2" name="矩形 1" descr="e7d195523061f1c0f0ec610a92cff745ee13794c7b8d98f8E73673273C9E8BE17CC3D63B9B1D6426C348A354AD505654C28F453CD7C8F90EADD06C08281DAED7140E5AAAED5880ECE414DFB6A93B82BE163F12A16A2F7E5CA866BD8D1BE2DF3D0FFB12D23FAF5821CB9F1F392B7320627FA8E703253ECABD4FC5D80B64DCF9CDC1037D297C7DC636"/>
          <p:cNvSpPr/>
          <p:nvPr/>
        </p:nvSpPr>
        <p:spPr>
          <a:xfrm>
            <a:off x="1" y="0"/>
            <a:ext cx="571060" cy="546931"/>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rPr>
              <a:t>04</a:t>
            </a:r>
            <a:endParaRPr kumimoji="0" lang="zh-CN" altLang="en-US" sz="1600" b="1"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Meiryo UI" panose="020B060403050404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8">
      <a:dk1>
        <a:sysClr val="windowText" lastClr="000000"/>
      </a:dk1>
      <a:lt1>
        <a:sysClr val="window" lastClr="FFFFFF"/>
      </a:lt1>
      <a:dk2>
        <a:srgbClr val="5A6378"/>
      </a:dk2>
      <a:lt2>
        <a:srgbClr val="7F7F7F"/>
      </a:lt2>
      <a:accent1>
        <a:srgbClr val="0070C0"/>
      </a:accent1>
      <a:accent2>
        <a:srgbClr val="009AD0"/>
      </a:accent2>
      <a:accent3>
        <a:srgbClr val="0070C0"/>
      </a:accent3>
      <a:accent4>
        <a:srgbClr val="009AD0"/>
      </a:accent4>
      <a:accent5>
        <a:srgbClr val="0070C0"/>
      </a:accent5>
      <a:accent6>
        <a:srgbClr val="009AD0"/>
      </a:accent6>
      <a:hlink>
        <a:srgbClr val="168BBA"/>
      </a:hlink>
      <a:folHlink>
        <a:srgbClr val="6800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7190</Words>
  <Application>WPS 演示</Application>
  <PresentationFormat>宽屏</PresentationFormat>
  <Paragraphs>334</Paragraphs>
  <Slides>41</Slides>
  <Notes>24</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16</vt:i4>
      </vt:variant>
      <vt:variant>
        <vt:lpstr>幻灯片标题</vt:lpstr>
      </vt:variant>
      <vt:variant>
        <vt:i4>41</vt:i4>
      </vt:variant>
    </vt:vector>
  </HeadingPairs>
  <TitlesOfParts>
    <vt:vector size="75" baseType="lpstr">
      <vt:lpstr>Arial</vt:lpstr>
      <vt:lpstr>宋体</vt:lpstr>
      <vt:lpstr>Wingdings</vt:lpstr>
      <vt:lpstr>微软雅黑</vt:lpstr>
      <vt:lpstr>方正正大黑简体</vt:lpstr>
      <vt:lpstr>黑体</vt:lpstr>
      <vt:lpstr>Mongolian Baiti</vt:lpstr>
      <vt:lpstr>等线</vt:lpstr>
      <vt:lpstr>Calibri Light</vt:lpstr>
      <vt:lpstr>华康俪金黑W8</vt:lpstr>
      <vt:lpstr>华文中宋</vt:lpstr>
      <vt:lpstr>Cambria Math</vt:lpstr>
      <vt:lpstr>Meiryo UI</vt:lpstr>
      <vt:lpstr>Arial Unicode MS</vt:lpstr>
      <vt:lpstr>等线 Light</vt:lpstr>
      <vt:lpstr>1_Office 主题​​</vt:lpstr>
      <vt:lpstr>2_Office 主题​​</vt:lpstr>
      <vt:lpstr>自定义设计方案</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袋鼠的迷宫加强版</vt:lpstr>
      <vt:lpstr>P3956 [NOIP2017 普及组] 棋盘</vt:lpstr>
      <vt:lpstr>P3956 [NOIP2017 普及组] 棋盘</vt:lpstr>
      <vt:lpstr>PowerPoint 演示文稿</vt:lpstr>
      <vt:lpstr>输出全排列</vt:lpstr>
      <vt:lpstr>P5194 [USACO05DEC] Scales S</vt:lpstr>
      <vt:lpstr>P5194 [USACO05DEC] Scales S</vt:lpstr>
      <vt:lpstr>P1535 Cow Travelling S</vt:lpstr>
      <vt:lpstr>P1535 Cow Travelling S</vt:lpstr>
      <vt:lpstr>PowerPoint 演示文稿</vt:lpstr>
      <vt:lpstr>快速幂</vt:lpstr>
      <vt:lpstr>乘法逆元</vt:lpstr>
      <vt:lpstr>PowerPoint 演示文稿</vt:lpstr>
      <vt:lpstr>gcd</vt:lpstr>
      <vt:lpstr>P1029 [NOIP2001 普及组] 最大公约数和最小公倍数问题（加强版）</vt:lpstr>
      <vt:lpstr>CF 2013E Prefix GCD</vt:lpstr>
      <vt:lpstr>PowerPoint 演示文稿</vt:lpstr>
      <vt:lpstr>exgcd</vt:lpstr>
      <vt:lpstr>P1516 青蛙的约会</vt:lpstr>
      <vt:lpstr>P1516 青蛙的约会</vt:lpstr>
      <vt:lpstr>PowerPoint 演示文稿</vt:lpstr>
      <vt:lpstr>素数筛法</vt:lpstr>
      <vt:lpstr>埃氏筛</vt:lpstr>
      <vt:lpstr>欧拉筛（线性筛）</vt:lpstr>
      <vt:lpstr>PowerPoint 演示文稿</vt:lpstr>
      <vt:lpstr>CF 2030C A TRUE Battle</vt:lpstr>
      <vt:lpstr>Nim游戏</vt:lpstr>
      <vt:lpstr>公平组合游戏</vt:lpstr>
      <vt:lpstr>SG定理</vt:lpstr>
      <vt:lpstr>CF 2004E Not a Nim Problem</vt:lpstr>
      <vt:lpstr>PowerPoint 演示文稿</vt:lpstr>
      <vt:lpstr>CF 2004E Not a Nim Problem</vt:lpstr>
      <vt:lpstr>PowerPoint 演示文稿</vt:lpstr>
      <vt:lpstr>P3375 【模板】KMP</vt:lpstr>
      <vt:lpstr>朴素做法</vt:lpstr>
      <vt:lpstr>KMP</vt:lpstr>
      <vt:lpstr>结语</vt:lpstr>
      <vt:lpstr>PowerPoint 演示文稿</vt:lpstr>
      <vt:lpstr>KMP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Anzichen</dc:creator>
  <cp:lastModifiedBy>gxd</cp:lastModifiedBy>
  <cp:revision>27</cp:revision>
  <dcterms:created xsi:type="dcterms:W3CDTF">2018-12-01T15:35:00Z</dcterms:created>
  <dcterms:modified xsi:type="dcterms:W3CDTF">2025-01-19T13:03:05Z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9209A5FD0FA44E76ABCEB666F8384C6E</vt:lpwstr>
  </property>
  <property fmtid="{D5CDD505-2E9C-101B-9397-08002B2CF9AE}" pid="3" name="KSOProductBuildVer">
    <vt:lpwstr>2052-11.8.6.11825</vt:lpwstr>
  </property>
</Properties>
</file>